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4"/>
  </p:sldMasterIdLst>
  <p:notesMasterIdLst>
    <p:notesMasterId r:id="rId29"/>
  </p:notesMasterIdLst>
  <p:handoutMasterIdLst>
    <p:handoutMasterId r:id="rId30"/>
  </p:handoutMasterIdLst>
  <p:sldIdLst>
    <p:sldId id="256" r:id="rId5"/>
    <p:sldId id="257" r:id="rId6"/>
    <p:sldId id="258" r:id="rId7"/>
    <p:sldId id="259" r:id="rId8"/>
    <p:sldId id="263" r:id="rId9"/>
    <p:sldId id="279" r:id="rId10"/>
    <p:sldId id="274" r:id="rId11"/>
    <p:sldId id="264" r:id="rId12"/>
    <p:sldId id="281" r:id="rId13"/>
    <p:sldId id="275" r:id="rId14"/>
    <p:sldId id="282" r:id="rId15"/>
    <p:sldId id="276" r:id="rId16"/>
    <p:sldId id="266" r:id="rId17"/>
    <p:sldId id="265" r:id="rId18"/>
    <p:sldId id="283" r:id="rId19"/>
    <p:sldId id="262" r:id="rId20"/>
    <p:sldId id="269" r:id="rId21"/>
    <p:sldId id="270" r:id="rId22"/>
    <p:sldId id="271" r:id="rId23"/>
    <p:sldId id="272" r:id="rId24"/>
    <p:sldId id="277" r:id="rId25"/>
    <p:sldId id="278" r:id="rId26"/>
    <p:sldId id="280" r:id="rId27"/>
    <p:sldId id="2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00" autoAdjust="0"/>
    <p:restoredTop sz="94660"/>
  </p:normalViewPr>
  <p:slideViewPr>
    <p:cSldViewPr>
      <p:cViewPr varScale="1">
        <p:scale>
          <a:sx n="102" d="100"/>
          <a:sy n="102" d="100"/>
        </p:scale>
        <p:origin x="16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ADC3E463-E125-4E4F-BDE6-CEAE512BDAA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27F7DAE3-28EA-4CF1-ACC7-8C5222EA847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1" spc="-50" baseline="0">
                <a:solidFill>
                  <a:schemeClr val="tx1">
                    <a:lumMod val="85000"/>
                    <a:lumOff val="15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6539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1/30/2018</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880291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1/30/2018</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6016427"/>
      </p:ext>
    </p:extLst>
  </p:cSld>
  <p:clrMapOvr>
    <a:masterClrMapping/>
  </p:clrMapOvr>
  <p:hf sldNum="0"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86604"/>
            <a:ext cx="8686799" cy="1450757"/>
          </a:xfr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845734"/>
            <a:ext cx="8686800" cy="44026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824088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1160EA64-D806-43AC-9DF2-F8C432F32B4C}" type="datetimeFigureOut">
              <a:rPr lang="en-US" smtClean="0"/>
              <a:pPr/>
              <a:t>1/30/2018</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8A7A6979-0714-4377-B894-6BE4C2D6E202}"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346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1/30/2018</a:t>
            </a:fld>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72546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B61BEF0D-F0BB-DE4B-95CE-6DB70DBA9567}" type="datetimeFigureOut">
              <a:rPr lang="en-US" smtClean="0"/>
              <a:pPr/>
              <a:t>1/30/2018</a:t>
            </a:fld>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808061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8A1CD979-38DF-4DD3-A7DE-DE8B3DBEA95B}" type="datetimeFigureOut">
              <a:rPr lang="en-US" smtClean="0"/>
              <a:t>1/30/2018</a:t>
            </a:fld>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pPr>
              <a:defRPr/>
            </a:pPr>
            <a:r>
              <a:rPr lang="en-US" smtClean="0"/>
              <a:t>Copyright 2001, Christine Abela, M.Ed. &amp; Thomas Renfro</a:t>
            </a:r>
            <a:endParaRPr lang="en-US"/>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fld id="{94C28B58-D00C-481C-9DA1-67916DAC8811}" type="slidenum">
              <a:rPr lang="en-US" smtClean="0"/>
              <a:t>‹#›</a:t>
            </a:fld>
            <a:endParaRPr lang="en-US"/>
          </a:p>
        </p:txBody>
      </p:sp>
    </p:spTree>
    <p:extLst>
      <p:ext uri="{BB962C8B-B14F-4D97-AF65-F5344CB8AC3E}">
        <p14:creationId xmlns:p14="http://schemas.microsoft.com/office/powerpoint/2010/main" val="402086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8A1CD979-38DF-4DD3-A7DE-DE8B3DBEA95B}" type="datetimeFigureOut">
              <a:rPr lang="en-US" smtClean="0"/>
              <a:t>1/30/2018</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pPr>
              <a:defRPr/>
            </a:pPr>
            <a:r>
              <a:rPr lang="en-US" smtClean="0"/>
              <a:t>Copyright 2001, Christine Abela, M.Ed. &amp; Thomas Renfro</a:t>
            </a:r>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94C28B58-D00C-481C-9DA1-67916DAC8811}" type="slidenum">
              <a:rPr lang="en-US" smtClean="0"/>
              <a:t>‹#›</a:t>
            </a:fld>
            <a:endParaRPr lang="en-US"/>
          </a:p>
        </p:txBody>
      </p:sp>
    </p:spTree>
    <p:extLst>
      <p:ext uri="{BB962C8B-B14F-4D97-AF65-F5344CB8AC3E}">
        <p14:creationId xmlns:p14="http://schemas.microsoft.com/office/powerpoint/2010/main" val="88576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B61BEF0D-F0BB-DE4B-95CE-6DB70DBA9567}" type="datetimeFigureOut">
              <a:rPr lang="en-US" smtClean="0"/>
              <a:pPr/>
              <a:t>1/30/2018</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828666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8A1CD979-38DF-4DD3-A7DE-DE8B3DBEA95B}" type="datetimeFigureOut">
              <a:rPr lang="en-US" smtClean="0"/>
              <a:t>1/30/2018</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pPr>
              <a:defRPr/>
            </a:pPr>
            <a:r>
              <a:rPr lang="en-US" smtClean="0"/>
              <a:t>Copyright 2001, Christine Abela, M.Ed. &amp; Thomas Renfro</a:t>
            </a:r>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94C28B58-D00C-481C-9DA1-67916DAC8811}" type="slidenum">
              <a:rPr lang="en-US" smtClean="0"/>
              <a:t>‹#›</a:t>
            </a:fld>
            <a:endParaRPr lang="en-US"/>
          </a:p>
        </p:txBody>
      </p:sp>
    </p:spTree>
    <p:extLst>
      <p:ext uri="{BB962C8B-B14F-4D97-AF65-F5344CB8AC3E}">
        <p14:creationId xmlns:p14="http://schemas.microsoft.com/office/powerpoint/2010/main" val="66796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8601" y="286604"/>
            <a:ext cx="8686799"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1" y="1845734"/>
            <a:ext cx="8686800" cy="4402666"/>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228601" y="1737845"/>
            <a:ext cx="868679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92547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sldNum="0" hdr="0" dt="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utrgv.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areercenter@utrgv.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defRPr/>
            </a:pPr>
            <a:r>
              <a:rPr lang="en-US" sz="6000" b="1" dirty="0" smtClean="0"/>
              <a:t>TIME MANAGEMENT</a:t>
            </a:r>
            <a:endParaRPr lang="en-US" sz="6000" b="1" dirty="0"/>
          </a:p>
        </p:txBody>
      </p:sp>
      <p:sp>
        <p:nvSpPr>
          <p:cNvPr id="2" name="Subtitle 1"/>
          <p:cNvSpPr>
            <a:spLocks noGrp="1"/>
          </p:cNvSpPr>
          <p:nvPr>
            <p:ph type="subTitle" idx="1"/>
          </p:nvPr>
        </p:nvSpPr>
        <p:spPr/>
        <p:txBody>
          <a:bodyPr>
            <a:normAutofit/>
          </a:bodyPr>
          <a:lstStyle/>
          <a:p>
            <a:r>
              <a:rPr lang="en-US" b="1" dirty="0" smtClean="0"/>
              <a:t>Career Center</a:t>
            </a:r>
          </a:p>
          <a:p>
            <a:r>
              <a:rPr lang="en-US" dirty="0" smtClean="0">
                <a:hlinkClick r:id="rId3"/>
              </a:rPr>
              <a:t>www.utrgv.edu</a:t>
            </a:r>
            <a:r>
              <a:rPr lang="en-US" dirty="0" smtClean="0"/>
              <a:t> | </a:t>
            </a:r>
            <a:r>
              <a:rPr lang="en-US" dirty="0" smtClean="0">
                <a:hlinkClick r:id="rId4"/>
              </a:rPr>
              <a:t>careercenter@utrgv.edu</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p:txBody>
          <a:bodyPr/>
          <a:lstStyle/>
          <a:p>
            <a:pPr marL="227013" indent="-227013">
              <a:buFont typeface="Wingdings" panose="05000000000000000000" pitchFamily="2" charset="2"/>
              <a:buChar char="§"/>
            </a:pPr>
            <a:r>
              <a:rPr lang="en-US" sz="3200" dirty="0"/>
              <a:t>By some estimates, people waste about 2 hours per day. </a:t>
            </a:r>
            <a:endParaRPr lang="en-US" sz="3200" dirty="0" smtClean="0"/>
          </a:p>
          <a:p>
            <a:pPr marL="519621" lvl="1" indent="-227013">
              <a:buFont typeface="Wingdings" panose="05000000000000000000" pitchFamily="2" charset="2"/>
              <a:buChar char="§"/>
            </a:pPr>
            <a:r>
              <a:rPr lang="en-US" sz="2400" dirty="0" smtClean="0"/>
              <a:t>Signs </a:t>
            </a:r>
            <a:r>
              <a:rPr lang="en-US" sz="2400" dirty="0"/>
              <a:t>of time wasting:</a:t>
            </a:r>
          </a:p>
          <a:p>
            <a:pPr marL="818388" lvl="2" indent="-342900">
              <a:buFont typeface="Courier New" panose="02070309020205020404" pitchFamily="49" charset="0"/>
              <a:buChar char="o"/>
            </a:pPr>
            <a:r>
              <a:rPr lang="en-US" sz="2000" dirty="0"/>
              <a:t>Messy desk and cluttered (or no) files</a:t>
            </a:r>
          </a:p>
          <a:p>
            <a:pPr marL="818388" lvl="2" indent="-342900">
              <a:buFont typeface="Courier New" panose="02070309020205020404" pitchFamily="49" charset="0"/>
              <a:buChar char="o"/>
            </a:pPr>
            <a:r>
              <a:rPr lang="en-US" sz="2000" dirty="0"/>
              <a:t>Can’t find things</a:t>
            </a:r>
          </a:p>
          <a:p>
            <a:pPr marL="818388" lvl="2" indent="-342900">
              <a:buFont typeface="Courier New" panose="02070309020205020404" pitchFamily="49" charset="0"/>
              <a:buChar char="o"/>
            </a:pPr>
            <a:r>
              <a:rPr lang="en-US" sz="2000" dirty="0"/>
              <a:t>Miss appointments, need to reschedule them late and/or unprepared for meetings</a:t>
            </a:r>
          </a:p>
          <a:p>
            <a:pPr marL="818388" lvl="2" indent="-342900">
              <a:buFont typeface="Courier New" panose="02070309020205020404" pitchFamily="49" charset="0"/>
              <a:buChar char="o"/>
            </a:pPr>
            <a:r>
              <a:rPr lang="en-US" sz="2000" dirty="0"/>
              <a:t>Volunteer to do things other people should do</a:t>
            </a:r>
          </a:p>
          <a:p>
            <a:pPr marL="818388" lvl="2" indent="-342900">
              <a:buFont typeface="Courier New" panose="02070309020205020404" pitchFamily="49" charset="0"/>
              <a:buChar char="o"/>
            </a:pPr>
            <a:r>
              <a:rPr lang="en-US" sz="2000" dirty="0"/>
              <a:t>Tired/unable to concentrate</a:t>
            </a:r>
          </a:p>
          <a:p>
            <a:endParaRPr lang="en-US" dirty="0"/>
          </a:p>
        </p:txBody>
      </p:sp>
    </p:spTree>
    <p:extLst>
      <p:ext uri="{BB962C8B-B14F-4D97-AF65-F5344CB8AC3E}">
        <p14:creationId xmlns:p14="http://schemas.microsoft.com/office/powerpoint/2010/main" val="324742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65" y="76200"/>
            <a:ext cx="7641935" cy="6234545"/>
          </a:xfrm>
          <a:prstGeom prst="rect">
            <a:avLst/>
          </a:prstGeom>
        </p:spPr>
      </p:pic>
    </p:spTree>
    <p:extLst>
      <p:ext uri="{BB962C8B-B14F-4D97-AF65-F5344CB8AC3E}">
        <p14:creationId xmlns:p14="http://schemas.microsoft.com/office/powerpoint/2010/main" val="306354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starters</a:t>
            </a:r>
            <a:endParaRPr lang="en-US" dirty="0"/>
          </a:p>
        </p:txBody>
      </p:sp>
      <p:sp>
        <p:nvSpPr>
          <p:cNvPr id="3" name="Content Placeholder 2"/>
          <p:cNvSpPr>
            <a:spLocks noGrp="1"/>
          </p:cNvSpPr>
          <p:nvPr>
            <p:ph idx="1"/>
          </p:nvPr>
        </p:nvSpPr>
        <p:spPr/>
        <p:txBody>
          <a:bodyPr>
            <a:normAutofit/>
          </a:bodyPr>
          <a:lstStyle/>
          <a:p>
            <a:pPr marL="227013" indent="-227013">
              <a:buFont typeface="Wingdings" panose="05000000000000000000" pitchFamily="2" charset="2"/>
              <a:buChar char="§"/>
            </a:pPr>
            <a:r>
              <a:rPr lang="en-US" sz="2400" dirty="0"/>
              <a:t>Why am I doing this?</a:t>
            </a:r>
          </a:p>
          <a:p>
            <a:pPr marL="227013" indent="-227013">
              <a:buFont typeface="Wingdings" panose="05000000000000000000" pitchFamily="2" charset="2"/>
              <a:buChar char="§"/>
            </a:pPr>
            <a:r>
              <a:rPr lang="en-US" sz="2400" dirty="0" smtClean="0"/>
              <a:t>What </a:t>
            </a:r>
            <a:r>
              <a:rPr lang="en-US" sz="2400" dirty="0"/>
              <a:t>is the goal?</a:t>
            </a:r>
          </a:p>
          <a:p>
            <a:pPr marL="227013" indent="-227013">
              <a:buFont typeface="Wingdings" panose="05000000000000000000" pitchFamily="2" charset="2"/>
              <a:buChar char="§"/>
            </a:pPr>
            <a:r>
              <a:rPr lang="en-US" sz="2400" dirty="0" smtClean="0"/>
              <a:t>Why </a:t>
            </a:r>
            <a:r>
              <a:rPr lang="en-US" sz="2400" dirty="0"/>
              <a:t>will I succeed?</a:t>
            </a:r>
          </a:p>
          <a:p>
            <a:pPr marL="227013" indent="-227013">
              <a:buFont typeface="Wingdings" panose="05000000000000000000" pitchFamily="2" charset="2"/>
              <a:buChar char="§"/>
            </a:pPr>
            <a:r>
              <a:rPr lang="en-US" sz="2400" dirty="0" smtClean="0"/>
              <a:t>What </a:t>
            </a:r>
            <a:r>
              <a:rPr lang="en-US" sz="2400" dirty="0"/>
              <a:t>happens if I chose not to do it?</a:t>
            </a:r>
          </a:p>
        </p:txBody>
      </p:sp>
    </p:spTree>
    <p:extLst>
      <p:ext uri="{BB962C8B-B14F-4D97-AF65-F5344CB8AC3E}">
        <p14:creationId xmlns:p14="http://schemas.microsoft.com/office/powerpoint/2010/main" val="217308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smtClean="0"/>
              <a:t>Keeping Time</a:t>
            </a:r>
            <a:endParaRPr lang="en-US" dirty="0"/>
          </a:p>
        </p:txBody>
      </p:sp>
      <p:sp>
        <p:nvSpPr>
          <p:cNvPr id="12292" name="Rectangle 3"/>
          <p:cNvSpPr>
            <a:spLocks noGrp="1" noChangeArrowheads="1"/>
          </p:cNvSpPr>
          <p:nvPr>
            <p:ph idx="1"/>
          </p:nvPr>
        </p:nvSpPr>
        <p:spPr/>
        <p:txBody>
          <a:bodyPr>
            <a:normAutofit/>
          </a:bodyPr>
          <a:lstStyle/>
          <a:p>
            <a:pPr marL="233363" indent="-233363">
              <a:buFont typeface="Wingdings" panose="05000000000000000000" pitchFamily="2" charset="2"/>
              <a:buChar char="§"/>
            </a:pPr>
            <a:r>
              <a:rPr lang="en-US" altLang="en-US" sz="2800" dirty="0"/>
              <a:t>Focus on clarifying goals and rewarding</a:t>
            </a:r>
          </a:p>
          <a:p>
            <a:pPr marL="233363" indent="-233363">
              <a:buFont typeface="Wingdings" panose="05000000000000000000" pitchFamily="2" charset="2"/>
              <a:buChar char="§"/>
            </a:pPr>
            <a:r>
              <a:rPr lang="en-US" altLang="en-US" sz="2800" dirty="0"/>
              <a:t>accomplishments</a:t>
            </a:r>
          </a:p>
          <a:p>
            <a:pPr marL="233363" indent="-233363">
              <a:buFont typeface="Wingdings" panose="05000000000000000000" pitchFamily="2" charset="2"/>
              <a:buChar char="§"/>
            </a:pPr>
            <a:r>
              <a:rPr lang="en-US" altLang="en-US" sz="2800" dirty="0" smtClean="0"/>
              <a:t>PRIORITIZE</a:t>
            </a:r>
            <a:endParaRPr lang="en-US" altLang="en-US" sz="2800" dirty="0"/>
          </a:p>
          <a:p>
            <a:pPr marL="233363" indent="-233363">
              <a:buFont typeface="Wingdings" panose="05000000000000000000" pitchFamily="2" charset="2"/>
              <a:buChar char="§"/>
            </a:pPr>
            <a:r>
              <a:rPr lang="en-US" altLang="en-US" sz="2800" dirty="0" smtClean="0"/>
              <a:t>Balance </a:t>
            </a:r>
            <a:r>
              <a:rPr lang="en-US" altLang="en-US" sz="2800" dirty="0"/>
              <a:t>multiple responsibilities to self </a:t>
            </a:r>
            <a:r>
              <a:rPr lang="en-US" altLang="en-US" sz="2800" dirty="0" smtClean="0"/>
              <a:t>and others</a:t>
            </a:r>
            <a:endParaRPr lang="en-US" altLang="en-US" sz="2800" dirty="0"/>
          </a:p>
          <a:p>
            <a:pPr marL="233363" indent="-233363">
              <a:buFont typeface="Wingdings" panose="05000000000000000000" pitchFamily="2" charset="2"/>
              <a:buChar char="§"/>
            </a:pPr>
            <a:r>
              <a:rPr lang="en-US" altLang="en-US" sz="2800" dirty="0" smtClean="0"/>
              <a:t>Schedule </a:t>
            </a:r>
            <a:r>
              <a:rPr lang="en-US" altLang="en-US" sz="2800" dirty="0"/>
              <a:t>and Complete Tasks</a:t>
            </a:r>
          </a:p>
          <a:p>
            <a:pPr marL="233363" indent="-233363">
              <a:buFont typeface="Wingdings" panose="05000000000000000000" pitchFamily="2" charset="2"/>
              <a:buChar char="§"/>
            </a:pPr>
            <a:r>
              <a:rPr lang="en-US" altLang="en-US" sz="2800" dirty="0" smtClean="0"/>
              <a:t>Cope </a:t>
            </a:r>
            <a:r>
              <a:rPr lang="en-US" altLang="en-US" sz="2800" dirty="0"/>
              <a:t>with Perfectionism</a:t>
            </a:r>
          </a:p>
          <a:p>
            <a:pPr marL="233363" indent="-233363">
              <a:buFont typeface="Wingdings" panose="05000000000000000000" pitchFamily="2" charset="2"/>
              <a:buChar char="§"/>
            </a:pPr>
            <a:r>
              <a:rPr lang="en-US" altLang="en-US" sz="2800" dirty="0" smtClean="0"/>
              <a:t>Avoid </a:t>
            </a:r>
            <a:r>
              <a:rPr lang="en-US" altLang="en-US" sz="2800" dirty="0"/>
              <a:t>Obstacles to Success</a:t>
            </a:r>
            <a:endParaRPr lang="en-US" altLang="en-US" sz="2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dirty="0"/>
              <a:t>Planned Weekly Schedules</a:t>
            </a:r>
          </a:p>
        </p:txBody>
      </p:sp>
      <p:sp>
        <p:nvSpPr>
          <p:cNvPr id="10244" name="Rectangle 3"/>
          <p:cNvSpPr>
            <a:spLocks noGrp="1" noChangeArrowheads="1"/>
          </p:cNvSpPr>
          <p:nvPr>
            <p:ph idx="1"/>
          </p:nvPr>
        </p:nvSpPr>
        <p:spPr/>
        <p:txBody>
          <a:bodyPr/>
          <a:lstStyle/>
          <a:p>
            <a:pPr marL="227013" indent="-227013" eaLnBrk="1" hangingPunct="1">
              <a:spcAft>
                <a:spcPts val="0"/>
              </a:spcAft>
              <a:buFont typeface="Wingdings" panose="05000000000000000000" pitchFamily="2" charset="2"/>
              <a:buChar char="§"/>
            </a:pPr>
            <a:r>
              <a:rPr lang="en-US" altLang="en-US" dirty="0" smtClean="0"/>
              <a:t>It is recommended to use a weekly schedule that coincides with </a:t>
            </a:r>
            <a:r>
              <a:rPr lang="en-US" altLang="en-US" dirty="0" smtClean="0"/>
              <a:t>your average weekly work/class </a:t>
            </a:r>
            <a:r>
              <a:rPr lang="en-US" altLang="en-US" dirty="0" smtClean="0"/>
              <a:t>schedule.</a:t>
            </a:r>
          </a:p>
          <a:p>
            <a:pPr marL="227013" indent="-227013" eaLnBrk="1" hangingPunct="1">
              <a:spcAft>
                <a:spcPts val="0"/>
              </a:spcAft>
              <a:buFont typeface="Wingdings" panose="05000000000000000000" pitchFamily="2" charset="2"/>
              <a:buChar char="§"/>
            </a:pPr>
            <a:endParaRPr lang="en-US" altLang="en-US" dirty="0" smtClean="0"/>
          </a:p>
          <a:p>
            <a:pPr marL="227013" indent="-227013" eaLnBrk="1" hangingPunct="1">
              <a:spcAft>
                <a:spcPts val="0"/>
              </a:spcAft>
              <a:buFont typeface="Wingdings" panose="05000000000000000000" pitchFamily="2" charset="2"/>
              <a:buChar char="§"/>
            </a:pPr>
            <a:r>
              <a:rPr lang="en-US" altLang="en-US" dirty="0" smtClean="0"/>
              <a:t>Have a monthly schedule as well to allow you to plan ahead for </a:t>
            </a:r>
            <a:r>
              <a:rPr lang="en-US" altLang="en-US" dirty="0" smtClean="0"/>
              <a:t>tests, personal activities </a:t>
            </a:r>
            <a:r>
              <a:rPr lang="en-US" altLang="en-US" dirty="0" smtClean="0"/>
              <a:t>and projects that are weeks away.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7053" t="2308" r="7053"/>
          <a:stretch/>
        </p:blipFill>
        <p:spPr>
          <a:xfrm>
            <a:off x="1219200" y="838200"/>
            <a:ext cx="6705600" cy="5306930"/>
          </a:xfrm>
          <a:prstGeom prst="rect">
            <a:avLst/>
          </a:prstGeom>
        </p:spPr>
      </p:pic>
    </p:spTree>
    <p:extLst>
      <p:ext uri="{BB962C8B-B14F-4D97-AF65-F5344CB8AC3E}">
        <p14:creationId xmlns:p14="http://schemas.microsoft.com/office/powerpoint/2010/main" val="22930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lnSpc>
                <a:spcPct val="100000"/>
              </a:lnSpc>
              <a:defRPr/>
            </a:pPr>
            <a:r>
              <a:rPr lang="en-US" dirty="0"/>
              <a:t>General Tips when using a Planned Weekly Schedule</a:t>
            </a:r>
          </a:p>
        </p:txBody>
      </p:sp>
      <p:sp>
        <p:nvSpPr>
          <p:cNvPr id="11268"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altLang="en-US" sz="1800" dirty="0" smtClean="0"/>
              <a:t>Schedule fixed commitments such as classes, employment, and appointments </a:t>
            </a:r>
            <a:r>
              <a:rPr lang="en-US" altLang="en-US" sz="1800" u="sng" dirty="0" smtClean="0"/>
              <a:t>first</a:t>
            </a:r>
            <a:endParaRPr lang="en-US" altLang="en-US" sz="1800" dirty="0" smtClean="0"/>
          </a:p>
          <a:p>
            <a:pPr marL="227013" indent="-227013" eaLnBrk="1" hangingPunct="1">
              <a:buFont typeface="Wingdings" panose="05000000000000000000" pitchFamily="2" charset="2"/>
              <a:buChar char="§"/>
            </a:pPr>
            <a:r>
              <a:rPr lang="en-US" altLang="en-US" sz="1800" dirty="0" smtClean="0"/>
              <a:t>Schedule a balance of academic, social, and personal time in addition to your work time.  Remember that relaxation is needed for </a:t>
            </a:r>
            <a:r>
              <a:rPr lang="en-US" altLang="en-US" sz="1800" dirty="0" smtClean="0"/>
              <a:t>balance</a:t>
            </a:r>
            <a:endParaRPr lang="en-US" altLang="en-US" sz="1800" dirty="0" smtClean="0"/>
          </a:p>
          <a:p>
            <a:pPr marL="227013" indent="-227013" eaLnBrk="1" hangingPunct="1">
              <a:buFont typeface="Wingdings" panose="05000000000000000000" pitchFamily="2" charset="2"/>
              <a:buChar char="§"/>
            </a:pPr>
            <a:r>
              <a:rPr lang="en-US" altLang="en-US" sz="1800" dirty="0" smtClean="0"/>
              <a:t>Beware of little things that use precious time, such as walking to class, waiting in line for lunch, and checking email and plan for these items in your schedule</a:t>
            </a:r>
          </a:p>
          <a:p>
            <a:pPr marL="227013" indent="-227013" eaLnBrk="1" hangingPunct="1">
              <a:buFont typeface="Wingdings" panose="05000000000000000000" pitchFamily="2" charset="2"/>
              <a:buChar char="§"/>
            </a:pPr>
            <a:r>
              <a:rPr lang="en-US" altLang="en-US" sz="1800" dirty="0" smtClean="0"/>
              <a:t>If possible, tasks that take up a large amount of time should be organized into and completed by smaller, more manageable blocks of time  (i.e., studying 8 hours for one comprehensive final can be broken down into 2-hour study blocks over four </a:t>
            </a:r>
            <a:r>
              <a:rPr lang="en-US" altLang="en-US" sz="1800" dirty="0" smtClean="0"/>
              <a:t>nights) </a:t>
            </a:r>
            <a:endParaRPr lang="en-US" altLang="en-US" sz="1800" dirty="0" smtClean="0"/>
          </a:p>
          <a:p>
            <a:pPr marL="227013" indent="-227013" eaLnBrk="1" hangingPunct="1">
              <a:buFont typeface="Wingdings" panose="05000000000000000000" pitchFamily="2" charset="2"/>
              <a:buChar char="§"/>
            </a:pPr>
            <a:r>
              <a:rPr lang="en-US" altLang="en-US" sz="1800" dirty="0" smtClean="0"/>
              <a:t>Allow some flexibility in your schedule so that you can accommodate any unexpected circumstances that come up</a:t>
            </a:r>
          </a:p>
          <a:p>
            <a:pPr marL="227013" indent="-227013" eaLnBrk="1" hangingPunct="1">
              <a:buFont typeface="Wingdings" panose="05000000000000000000" pitchFamily="2" charset="2"/>
              <a:buChar char="§"/>
            </a:pPr>
            <a:r>
              <a:rPr lang="en-US" altLang="en-US" sz="1800" dirty="0" smtClean="0"/>
              <a:t>Schedule at least 30 minutes a week to update or rearrange your schedule for the next week as needed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dirty="0"/>
              <a:t>Start Early and Work Steadily</a:t>
            </a:r>
          </a:p>
        </p:txBody>
      </p:sp>
      <p:sp>
        <p:nvSpPr>
          <p:cNvPr id="14340" name="Rectangle 3"/>
          <p:cNvSpPr>
            <a:spLocks noGrp="1" noChangeArrowheads="1"/>
          </p:cNvSpPr>
          <p:nvPr>
            <p:ph idx="1"/>
          </p:nvPr>
        </p:nvSpPr>
        <p:spPr/>
        <p:txBody>
          <a:bodyPr>
            <a:normAutofit/>
          </a:bodyPr>
          <a:lstStyle/>
          <a:p>
            <a:pPr marL="233363" indent="-233363" eaLnBrk="1" hangingPunct="1">
              <a:buFont typeface="Wingdings" panose="05000000000000000000" pitchFamily="2" charset="2"/>
              <a:buChar char="§"/>
            </a:pPr>
            <a:r>
              <a:rPr lang="en-US" altLang="en-US" sz="2800" dirty="0" smtClean="0"/>
              <a:t>Start Early: The earlier you begin a task, the sooner it will be finished and the more time you will have to handle problems that may arise.</a:t>
            </a:r>
          </a:p>
          <a:p>
            <a:pPr marL="0" indent="0" eaLnBrk="1" hangingPunct="1">
              <a:buNone/>
            </a:pPr>
            <a:endParaRPr lang="en-US" altLang="en-US" sz="2800" dirty="0" smtClean="0"/>
          </a:p>
          <a:p>
            <a:pPr marL="233363" indent="-233363" eaLnBrk="1" hangingPunct="1">
              <a:buFont typeface="Wingdings" panose="05000000000000000000" pitchFamily="2" charset="2"/>
              <a:buChar char="§"/>
            </a:pPr>
            <a:r>
              <a:rPr lang="en-US" altLang="en-US" sz="2800" dirty="0" smtClean="0"/>
              <a:t>Work Steadily: Doing a little at a time instead of doing everything in one marathon session is less stressful, helps you absorb more of the material when you are studying, and usually results in better work on projects and papers.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a:t>Break Large Tasks Down</a:t>
            </a:r>
          </a:p>
        </p:txBody>
      </p:sp>
      <p:sp>
        <p:nvSpPr>
          <p:cNvPr id="15364"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altLang="en-US" sz="2200" dirty="0" smtClean="0"/>
              <a:t>Smaller tasks are easier to understand and manage than large tasks. </a:t>
            </a:r>
            <a:r>
              <a:rPr lang="en-US" altLang="en-US" sz="2200" dirty="0" smtClean="0"/>
              <a:t>You </a:t>
            </a:r>
            <a:r>
              <a:rPr lang="en-US" altLang="en-US" sz="2200" dirty="0" smtClean="0"/>
              <a:t>also get the feeling of accomplishing more when you can completely finish several smaller tasks rather than finishing half of a single large task.</a:t>
            </a:r>
          </a:p>
          <a:p>
            <a:pPr marL="227013" indent="-227013" eaLnBrk="1" hangingPunct="1">
              <a:buFont typeface="Wingdings" panose="05000000000000000000" pitchFamily="2" charset="2"/>
              <a:buChar char="§"/>
            </a:pPr>
            <a:endParaRPr lang="en-US" altLang="en-US" sz="2200" dirty="0" smtClean="0"/>
          </a:p>
          <a:p>
            <a:pPr marL="227013" indent="-227013" eaLnBrk="1" hangingPunct="1">
              <a:buFont typeface="Wingdings" panose="05000000000000000000" pitchFamily="2" charset="2"/>
              <a:buChar char="§"/>
            </a:pPr>
            <a:r>
              <a:rPr lang="en-US" altLang="en-US" sz="2200" dirty="0" smtClean="0"/>
              <a:t>Smaller tasks are also easier to fit into your schedule</a:t>
            </a:r>
            <a:r>
              <a:rPr lang="en-US" altLang="en-US" sz="2200" dirty="0" smtClean="0"/>
              <a:t>. </a:t>
            </a:r>
            <a:r>
              <a:rPr lang="en-US" altLang="en-US" sz="2200" dirty="0" smtClean="0"/>
              <a:t>It is easier to find five one-hour blocks of time in your week than one five-hour block.</a:t>
            </a:r>
          </a:p>
          <a:p>
            <a:pPr marL="227013" indent="-227013" eaLnBrk="1" hangingPunct="1">
              <a:buFont typeface="Wingdings" panose="05000000000000000000" pitchFamily="2" charset="2"/>
              <a:buChar char="§"/>
            </a:pPr>
            <a:endParaRPr lang="en-US" altLang="en-US" sz="2200" dirty="0" smtClean="0"/>
          </a:p>
          <a:p>
            <a:pPr marL="227013" indent="-227013" eaLnBrk="1" hangingPunct="1">
              <a:buFont typeface="Wingdings" panose="05000000000000000000" pitchFamily="2" charset="2"/>
              <a:buChar char="§"/>
            </a:pPr>
            <a:r>
              <a:rPr lang="en-US" altLang="en-US" sz="2200" dirty="0" smtClean="0"/>
              <a:t>Research is a </a:t>
            </a:r>
            <a:r>
              <a:rPr lang="en-US" altLang="en-US" sz="2200" dirty="0" smtClean="0"/>
              <a:t>good example. </a:t>
            </a:r>
            <a:r>
              <a:rPr lang="en-US" altLang="en-US" sz="2200" dirty="0" smtClean="0"/>
              <a:t>By </a:t>
            </a:r>
            <a:r>
              <a:rPr lang="en-US" altLang="en-US" sz="2200" dirty="0" smtClean="0"/>
              <a:t>dividing your workload into several </a:t>
            </a:r>
            <a:r>
              <a:rPr lang="en-US" altLang="en-US" sz="2200" dirty="0" smtClean="0"/>
              <a:t>phases the </a:t>
            </a:r>
            <a:r>
              <a:rPr lang="en-US" altLang="en-US" sz="2200" dirty="0" smtClean="0"/>
              <a:t>large, daunting project becomes four smaller tasks, each of which is less stressful and easier to handle</a:t>
            </a:r>
            <a:r>
              <a:rPr lang="en-US" altLang="en-US" sz="2200" dirty="0" smtClean="0"/>
              <a:t>.</a:t>
            </a:r>
          </a:p>
          <a:p>
            <a:pPr marL="519621" lvl="1" indent="-227013">
              <a:buFont typeface="Wingdings" panose="05000000000000000000" pitchFamily="2" charset="2"/>
              <a:buChar char="§"/>
            </a:pPr>
            <a:r>
              <a:rPr lang="en-US" altLang="en-US" sz="2000" dirty="0" smtClean="0"/>
              <a:t>Be realistic</a:t>
            </a:r>
            <a:endParaRPr lang="en-US" altLang="en-US"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defRPr/>
            </a:pPr>
            <a:r>
              <a:rPr lang="en-US" dirty="0"/>
              <a:t>Write </a:t>
            </a:r>
            <a:r>
              <a:rPr lang="en-US" dirty="0" smtClean="0"/>
              <a:t>Down What You Need To Do</a:t>
            </a:r>
            <a:endParaRPr lang="en-US" dirty="0"/>
          </a:p>
        </p:txBody>
      </p:sp>
      <p:sp>
        <p:nvSpPr>
          <p:cNvPr id="16388" name="Rectangle 3"/>
          <p:cNvSpPr>
            <a:spLocks noGrp="1" noChangeArrowheads="1"/>
          </p:cNvSpPr>
          <p:nvPr>
            <p:ph idx="1"/>
          </p:nvPr>
        </p:nvSpPr>
        <p:spPr/>
        <p:txBody>
          <a:bodyPr>
            <a:normAutofit fontScale="85000" lnSpcReduction="10000"/>
          </a:bodyPr>
          <a:lstStyle/>
          <a:p>
            <a:pPr marL="227013" indent="-227013" eaLnBrk="1" hangingPunct="1">
              <a:lnSpc>
                <a:spcPct val="110000"/>
              </a:lnSpc>
              <a:buFont typeface="Wingdings" panose="05000000000000000000" pitchFamily="2" charset="2"/>
              <a:buChar char="§"/>
            </a:pPr>
            <a:r>
              <a:rPr lang="en-US" altLang="en-US" sz="2400" dirty="0" smtClean="0"/>
              <a:t>Writing things down on paper prevents you from forgetting them.  </a:t>
            </a:r>
          </a:p>
          <a:p>
            <a:pPr marL="227013" indent="-227013" eaLnBrk="1" hangingPunct="1">
              <a:lnSpc>
                <a:spcPct val="110000"/>
              </a:lnSpc>
              <a:buFont typeface="Wingdings" panose="05000000000000000000" pitchFamily="2" charset="2"/>
              <a:buChar char="§"/>
            </a:pPr>
            <a:endParaRPr lang="en-US" altLang="en-US" sz="2400" dirty="0" smtClean="0"/>
          </a:p>
          <a:p>
            <a:pPr marL="227013" indent="-227013" eaLnBrk="1" hangingPunct="1">
              <a:lnSpc>
                <a:spcPct val="110000"/>
              </a:lnSpc>
              <a:buFont typeface="Wingdings" panose="05000000000000000000" pitchFamily="2" charset="2"/>
              <a:buChar char="§"/>
            </a:pPr>
            <a:r>
              <a:rPr lang="en-US" altLang="en-US" sz="2400" dirty="0" smtClean="0"/>
              <a:t>It is harder to put off or ignore what you have written down concretely on paper.</a:t>
            </a:r>
          </a:p>
          <a:p>
            <a:pPr marL="227013" indent="-227013" eaLnBrk="1" hangingPunct="1">
              <a:lnSpc>
                <a:spcPct val="110000"/>
              </a:lnSpc>
              <a:buFont typeface="Wingdings" panose="05000000000000000000" pitchFamily="2" charset="2"/>
              <a:buChar char="§"/>
            </a:pPr>
            <a:endParaRPr lang="en-US" altLang="en-US" sz="2400" dirty="0" smtClean="0"/>
          </a:p>
          <a:p>
            <a:pPr marL="227013" indent="-227013" eaLnBrk="1" hangingPunct="1">
              <a:lnSpc>
                <a:spcPct val="110000"/>
              </a:lnSpc>
              <a:buFont typeface="Wingdings" panose="05000000000000000000" pitchFamily="2" charset="2"/>
              <a:buChar char="§"/>
            </a:pPr>
            <a:r>
              <a:rPr lang="en-US" altLang="en-US" sz="2400" dirty="0" smtClean="0"/>
              <a:t>A task list is a time management tool.  It shows you everything you need to do in the immediate future so you can plan your time accordingly.</a:t>
            </a:r>
          </a:p>
          <a:p>
            <a:pPr marL="227013" indent="-227013" eaLnBrk="1" hangingPunct="1">
              <a:lnSpc>
                <a:spcPct val="110000"/>
              </a:lnSpc>
              <a:buFont typeface="Wingdings" panose="05000000000000000000" pitchFamily="2" charset="2"/>
              <a:buChar char="§"/>
            </a:pPr>
            <a:endParaRPr lang="en-US" altLang="en-US" sz="2400" dirty="0" smtClean="0"/>
          </a:p>
          <a:p>
            <a:pPr marL="227013" indent="-227013" eaLnBrk="1" hangingPunct="1">
              <a:lnSpc>
                <a:spcPct val="110000"/>
              </a:lnSpc>
              <a:buFont typeface="Wingdings" panose="05000000000000000000" pitchFamily="2" charset="2"/>
              <a:buChar char="§"/>
            </a:pPr>
            <a:r>
              <a:rPr lang="en-US" altLang="en-US" sz="2400" dirty="0" smtClean="0"/>
              <a:t>A formal task list on paper used in conjunction with a planned weekly schedule gives you a single tool to track everything you want or need to do.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defRPr/>
            </a:pPr>
            <a:r>
              <a:rPr lang="en-US" sz="4000" dirty="0" smtClean="0"/>
              <a:t>What is Time Management?</a:t>
            </a:r>
            <a:endParaRPr lang="en-US" sz="4000" dirty="0"/>
          </a:p>
        </p:txBody>
      </p:sp>
      <p:sp>
        <p:nvSpPr>
          <p:cNvPr id="5124" name="Rectangle 3"/>
          <p:cNvSpPr>
            <a:spLocks noGrp="1" noChangeArrowheads="1"/>
          </p:cNvSpPr>
          <p:nvPr>
            <p:ph idx="1"/>
          </p:nvPr>
        </p:nvSpPr>
        <p:spPr/>
        <p:txBody>
          <a:bodyPr>
            <a:normAutofit/>
          </a:bodyPr>
          <a:lstStyle/>
          <a:p>
            <a:pPr marL="1588" indent="-1588" algn="just" eaLnBrk="1" hangingPunct="1">
              <a:buFont typeface="Wingdings" panose="05000000000000000000" pitchFamily="2" charset="2"/>
              <a:buNone/>
            </a:pPr>
            <a:r>
              <a:rPr lang="en-US" altLang="en-US" sz="2400" dirty="0" smtClean="0"/>
              <a:t>Time management is the process of planning the best way to organize the things that you need and want to do so that you can accomplish them all.  Effective time management is a skill that is learned and, if used regularly, can be improved on.</a:t>
            </a:r>
          </a:p>
          <a:p>
            <a:pPr marL="1588" indent="-1588" eaLnBrk="1" hangingPunct="1">
              <a:buFont typeface="Wingdings" panose="05000000000000000000" pitchFamily="2" charset="2"/>
              <a:buNone/>
            </a:pPr>
            <a:endParaRPr lang="en-US" altLang="en-US" sz="2400" dirty="0" smtClean="0"/>
          </a:p>
          <a:p>
            <a:pPr marL="1588" indent="-1588" algn="just" eaLnBrk="1" hangingPunct="1">
              <a:buFont typeface="Wingdings" panose="05000000000000000000" pitchFamily="2" charset="2"/>
              <a:buNone/>
            </a:pPr>
            <a:r>
              <a:rPr lang="en-US" altLang="en-US" sz="2400" dirty="0" smtClean="0"/>
              <a:t>Time management is important, because in order to be successful, you must balance your time wisely among many commitments, such as classes, study time, family, friends, and your jobs.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a:t>Prioritize </a:t>
            </a:r>
            <a:r>
              <a:rPr lang="en-US" dirty="0" smtClean="0"/>
              <a:t>Your Tasks</a:t>
            </a:r>
            <a:endParaRPr lang="en-US" dirty="0"/>
          </a:p>
        </p:txBody>
      </p:sp>
      <p:sp>
        <p:nvSpPr>
          <p:cNvPr id="17412" name="Rectangle 3"/>
          <p:cNvSpPr>
            <a:spLocks noGrp="1" noChangeArrowheads="1"/>
          </p:cNvSpPr>
          <p:nvPr>
            <p:ph idx="1"/>
          </p:nvPr>
        </p:nvSpPr>
        <p:spPr/>
        <p:txBody>
          <a:bodyPr>
            <a:normAutofit fontScale="92500" lnSpcReduction="20000"/>
          </a:bodyPr>
          <a:lstStyle/>
          <a:p>
            <a:pPr marL="227013" indent="-227013" eaLnBrk="1" hangingPunct="1">
              <a:lnSpc>
                <a:spcPct val="110000"/>
              </a:lnSpc>
              <a:buFont typeface="Wingdings" panose="05000000000000000000" pitchFamily="2" charset="2"/>
              <a:buChar char="§"/>
            </a:pPr>
            <a:r>
              <a:rPr lang="en-US" altLang="en-US" sz="2400" dirty="0" smtClean="0"/>
              <a:t>When you have a written list of what you need to do, you can add a priority (high, medium, or low) to each task telling you how important that task is.</a:t>
            </a:r>
          </a:p>
          <a:p>
            <a:pPr marL="227013" indent="-227013" eaLnBrk="1" hangingPunct="1">
              <a:lnSpc>
                <a:spcPct val="110000"/>
              </a:lnSpc>
              <a:buFont typeface="Wingdings" panose="05000000000000000000" pitchFamily="2" charset="2"/>
              <a:buChar char="§"/>
            </a:pPr>
            <a:endParaRPr lang="en-US" altLang="en-US" sz="2400" dirty="0" smtClean="0"/>
          </a:p>
          <a:p>
            <a:pPr marL="227013" indent="-227013" eaLnBrk="1" hangingPunct="1">
              <a:lnSpc>
                <a:spcPct val="110000"/>
              </a:lnSpc>
              <a:buFont typeface="Wingdings" panose="05000000000000000000" pitchFamily="2" charset="2"/>
              <a:buChar char="§"/>
            </a:pPr>
            <a:r>
              <a:rPr lang="en-US" altLang="en-US" sz="2400" dirty="0" smtClean="0"/>
              <a:t>The priority should be based on: </a:t>
            </a:r>
          </a:p>
          <a:p>
            <a:pPr marL="569913" lvl="2" indent="-227013">
              <a:lnSpc>
                <a:spcPct val="110000"/>
              </a:lnSpc>
              <a:buFont typeface="Wingdings" panose="05000000000000000000" pitchFamily="2" charset="2"/>
              <a:buChar char="§"/>
            </a:pPr>
            <a:r>
              <a:rPr lang="en-US" altLang="en-US" sz="1600" dirty="0" smtClean="0"/>
              <a:t>When the item must be completed (items due soon are higher priority)</a:t>
            </a:r>
          </a:p>
          <a:p>
            <a:pPr marL="569913" lvl="2" indent="-227013">
              <a:lnSpc>
                <a:spcPct val="110000"/>
              </a:lnSpc>
              <a:buFont typeface="Wingdings" panose="05000000000000000000" pitchFamily="2" charset="2"/>
              <a:buChar char="§"/>
            </a:pPr>
            <a:r>
              <a:rPr lang="en-US" altLang="en-US" sz="1600" dirty="0" smtClean="0"/>
              <a:t>What other items depend on this item (if three items cannot be started until this one is completed, it is of a higher priority)</a:t>
            </a:r>
          </a:p>
          <a:p>
            <a:pPr marL="569913" lvl="2" indent="-227013">
              <a:lnSpc>
                <a:spcPct val="110000"/>
              </a:lnSpc>
              <a:buFont typeface="Wingdings" panose="05000000000000000000" pitchFamily="2" charset="2"/>
              <a:buChar char="§"/>
            </a:pPr>
            <a:r>
              <a:rPr lang="en-US" altLang="en-US" sz="1600" dirty="0" smtClean="0"/>
              <a:t>How much time the item will take (items taking longer to complete are higher priority)</a:t>
            </a:r>
          </a:p>
          <a:p>
            <a:pPr marL="227013" indent="-227013" eaLnBrk="1" hangingPunct="1">
              <a:lnSpc>
                <a:spcPct val="110000"/>
              </a:lnSpc>
              <a:buFont typeface="Wingdings" panose="05000000000000000000" pitchFamily="2" charset="2"/>
              <a:buChar char="§"/>
            </a:pPr>
            <a:endParaRPr lang="en-US" altLang="en-US" sz="2400" dirty="0" smtClean="0"/>
          </a:p>
          <a:p>
            <a:pPr marL="227013" indent="-227013" eaLnBrk="1" hangingPunct="1">
              <a:lnSpc>
                <a:spcPct val="110000"/>
              </a:lnSpc>
              <a:buFont typeface="Wingdings" panose="05000000000000000000" pitchFamily="2" charset="2"/>
              <a:buChar char="§"/>
            </a:pPr>
            <a:r>
              <a:rPr lang="en-US" altLang="en-US" sz="2400" dirty="0" smtClean="0"/>
              <a:t>When you do the high priority items first, you take the pressure off yourself.</a:t>
            </a:r>
          </a:p>
          <a:p>
            <a:pPr eaLnBrk="1" hangingPunct="1"/>
            <a:endParaRPr lang="en-US" altLang="en-US"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to say “No”</a:t>
            </a:r>
            <a:endParaRPr lang="en-US" dirty="0"/>
          </a:p>
        </p:txBody>
      </p:sp>
      <p:sp>
        <p:nvSpPr>
          <p:cNvPr id="3" name="Content Placeholder 2"/>
          <p:cNvSpPr>
            <a:spLocks noGrp="1"/>
          </p:cNvSpPr>
          <p:nvPr>
            <p:ph idx="1"/>
          </p:nvPr>
        </p:nvSpPr>
        <p:spPr/>
        <p:txBody>
          <a:bodyPr/>
          <a:lstStyle/>
          <a:p>
            <a:pPr marL="227013" indent="-227013">
              <a:buFont typeface="Wingdings" panose="05000000000000000000" pitchFamily="2" charset="2"/>
              <a:buChar char="§"/>
            </a:pPr>
            <a:r>
              <a:rPr lang="en-US" sz="2400" dirty="0"/>
              <a:t>Will this help me get my masters?</a:t>
            </a:r>
          </a:p>
          <a:p>
            <a:pPr marL="227013" indent="-227013">
              <a:buFont typeface="Wingdings" panose="05000000000000000000" pitchFamily="2" charset="2"/>
              <a:buChar char="§"/>
            </a:pPr>
            <a:r>
              <a:rPr lang="en-US" sz="2400" dirty="0" smtClean="0"/>
              <a:t>Will </a:t>
            </a:r>
            <a:r>
              <a:rPr lang="en-US" sz="2400" dirty="0"/>
              <a:t>this help me get my </a:t>
            </a:r>
            <a:r>
              <a:rPr lang="en-US" sz="2400" dirty="0" smtClean="0"/>
              <a:t>PhD</a:t>
            </a:r>
            <a:r>
              <a:rPr lang="en-US" sz="2400" dirty="0"/>
              <a:t>?</a:t>
            </a:r>
          </a:p>
          <a:p>
            <a:pPr marL="227013" indent="-227013">
              <a:buFont typeface="Wingdings" panose="05000000000000000000" pitchFamily="2" charset="2"/>
              <a:buChar char="§"/>
            </a:pPr>
            <a:r>
              <a:rPr lang="en-US" sz="2400" dirty="0" smtClean="0"/>
              <a:t>Keep </a:t>
            </a:r>
            <a:r>
              <a:rPr lang="en-US" sz="2400" dirty="0"/>
              <a:t>“help me” broadly defined</a:t>
            </a:r>
          </a:p>
          <a:p>
            <a:pPr marL="0" indent="0">
              <a:buNone/>
            </a:pPr>
            <a:endParaRPr lang="en-US" dirty="0"/>
          </a:p>
        </p:txBody>
      </p:sp>
    </p:spTree>
    <p:extLst>
      <p:ext uri="{BB962C8B-B14F-4D97-AF65-F5344CB8AC3E}">
        <p14:creationId xmlns:p14="http://schemas.microsoft.com/office/powerpoint/2010/main" val="4998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 Things</a:t>
            </a:r>
            <a:endParaRPr lang="en-US" dirty="0"/>
          </a:p>
        </p:txBody>
      </p:sp>
      <p:sp>
        <p:nvSpPr>
          <p:cNvPr id="3" name="Content Placeholder 2"/>
          <p:cNvSpPr>
            <a:spLocks noGrp="1"/>
          </p:cNvSpPr>
          <p:nvPr>
            <p:ph idx="1"/>
          </p:nvPr>
        </p:nvSpPr>
        <p:spPr/>
        <p:txBody>
          <a:bodyPr/>
          <a:lstStyle/>
          <a:p>
            <a:pPr marL="227013" indent="-227013">
              <a:buFont typeface="Wingdings" panose="05000000000000000000" pitchFamily="2" charset="2"/>
              <a:buChar char="§"/>
            </a:pPr>
            <a:r>
              <a:rPr lang="en-US" dirty="0"/>
              <a:t>Grant authority with </a:t>
            </a:r>
            <a:r>
              <a:rPr lang="en-US" dirty="0" smtClean="0"/>
              <a:t>responsibility</a:t>
            </a:r>
            <a:endParaRPr lang="en-US" dirty="0"/>
          </a:p>
          <a:p>
            <a:pPr marL="227013" indent="-227013">
              <a:buFont typeface="Wingdings" panose="05000000000000000000" pitchFamily="2" charset="2"/>
              <a:buChar char="§"/>
            </a:pPr>
            <a:r>
              <a:rPr lang="en-US" dirty="0" smtClean="0"/>
              <a:t>Concrete </a:t>
            </a:r>
            <a:r>
              <a:rPr lang="en-US" dirty="0"/>
              <a:t>goal, deadline, and </a:t>
            </a:r>
            <a:r>
              <a:rPr lang="en-US" dirty="0" smtClean="0"/>
              <a:t>consequences</a:t>
            </a:r>
            <a:endParaRPr lang="en-US" dirty="0"/>
          </a:p>
          <a:p>
            <a:pPr marL="227013" indent="-227013">
              <a:buFont typeface="Wingdings" panose="05000000000000000000" pitchFamily="2" charset="2"/>
              <a:buChar char="§"/>
            </a:pPr>
            <a:r>
              <a:rPr lang="en-US" dirty="0" smtClean="0"/>
              <a:t>Treat people </a:t>
            </a:r>
            <a:r>
              <a:rPr lang="en-US" dirty="0"/>
              <a:t>well</a:t>
            </a:r>
          </a:p>
          <a:p>
            <a:pPr marL="227013" indent="-227013">
              <a:buFont typeface="Wingdings" panose="05000000000000000000" pitchFamily="2" charset="2"/>
              <a:buChar char="§"/>
            </a:pPr>
            <a:r>
              <a:rPr lang="en-US" dirty="0" smtClean="0"/>
              <a:t>Undergraduates and other staff can be your lifeline if you give them the chance</a:t>
            </a:r>
            <a:endParaRPr lang="en-US" dirty="0"/>
          </a:p>
          <a:p>
            <a:endParaRPr lang="en-US" dirty="0"/>
          </a:p>
        </p:txBody>
      </p:sp>
    </p:spTree>
    <p:extLst>
      <p:ext uri="{BB962C8B-B14F-4D97-AF65-F5344CB8AC3E}">
        <p14:creationId xmlns:p14="http://schemas.microsoft.com/office/powerpoint/2010/main" val="325828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1080" y="563237"/>
            <a:ext cx="6661840" cy="5731525"/>
          </a:xfrm>
          <a:prstGeom prst="rect">
            <a:avLst/>
          </a:prstGeom>
        </p:spPr>
      </p:pic>
    </p:spTree>
    <p:extLst>
      <p:ext uri="{BB962C8B-B14F-4D97-AF65-F5344CB8AC3E}">
        <p14:creationId xmlns:p14="http://schemas.microsoft.com/office/powerpoint/2010/main" val="329962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a:t>Summary</a:t>
            </a:r>
          </a:p>
        </p:txBody>
      </p:sp>
      <p:sp>
        <p:nvSpPr>
          <p:cNvPr id="18436" name="Rectangle 3"/>
          <p:cNvSpPr>
            <a:spLocks noGrp="1" noChangeArrowheads="1"/>
          </p:cNvSpPr>
          <p:nvPr>
            <p:ph idx="1"/>
          </p:nvPr>
        </p:nvSpPr>
        <p:spPr/>
        <p:txBody>
          <a:bodyPr>
            <a:normAutofit/>
          </a:bodyPr>
          <a:lstStyle/>
          <a:p>
            <a:pPr marL="227013" indent="-227013" eaLnBrk="1" hangingPunct="1">
              <a:buFont typeface="Wingdings" panose="05000000000000000000" pitchFamily="2" charset="2"/>
              <a:buChar char="§"/>
            </a:pPr>
            <a:r>
              <a:rPr lang="en-US" altLang="en-US" dirty="0" smtClean="0"/>
              <a:t>Remember, time management is a skill.  You have to </a:t>
            </a:r>
            <a:r>
              <a:rPr lang="en-US" altLang="en-US" b="1" u="sng" dirty="0" smtClean="0"/>
              <a:t>use</a:t>
            </a:r>
            <a:r>
              <a:rPr lang="en-US" altLang="en-US" dirty="0" smtClean="0"/>
              <a:t> it to learn it and to get better at it.</a:t>
            </a:r>
          </a:p>
          <a:p>
            <a:pPr marL="227013" indent="-227013" eaLnBrk="1" hangingPunct="1">
              <a:buFont typeface="Wingdings" panose="05000000000000000000" pitchFamily="2" charset="2"/>
              <a:buChar char="§"/>
            </a:pPr>
            <a:endParaRPr lang="en-US" altLang="en-US" dirty="0" smtClean="0"/>
          </a:p>
          <a:p>
            <a:pPr marL="227013" indent="-227013" eaLnBrk="1" hangingPunct="1">
              <a:buFont typeface="Wingdings" panose="05000000000000000000" pitchFamily="2" charset="2"/>
              <a:buChar char="§"/>
            </a:pPr>
            <a:r>
              <a:rPr lang="en-US" altLang="en-US" dirty="0" smtClean="0"/>
              <a:t>Use a weekly schedule to organize your time.</a:t>
            </a:r>
          </a:p>
          <a:p>
            <a:pPr marL="569913" lvl="2" indent="-227013">
              <a:buFont typeface="Wingdings" panose="05000000000000000000" pitchFamily="2" charset="2"/>
              <a:buChar char="§"/>
            </a:pPr>
            <a:r>
              <a:rPr lang="en-US" altLang="en-US" dirty="0" smtClean="0"/>
              <a:t>AND stick to it</a:t>
            </a:r>
          </a:p>
          <a:p>
            <a:pPr marL="227013" indent="-227013" eaLnBrk="1" hangingPunct="1">
              <a:buFont typeface="Wingdings" panose="05000000000000000000" pitchFamily="2" charset="2"/>
              <a:buChar char="§"/>
            </a:pPr>
            <a:endParaRPr lang="en-US" altLang="en-US" dirty="0" smtClean="0"/>
          </a:p>
          <a:p>
            <a:pPr marL="227013" indent="-227013" eaLnBrk="1" hangingPunct="1">
              <a:buFont typeface="Wingdings" panose="05000000000000000000" pitchFamily="2" charset="2"/>
              <a:buChar char="§"/>
            </a:pPr>
            <a:r>
              <a:rPr lang="en-US" altLang="en-US" dirty="0" smtClean="0"/>
              <a:t>Write down what you need to do in a task list, prioritize it</a:t>
            </a:r>
            <a:r>
              <a:rPr lang="en-US" altLang="en-US" dirty="0" smtClean="0"/>
              <a:t>, delegate </a:t>
            </a:r>
            <a:r>
              <a:rPr lang="en-US" altLang="en-US" dirty="0" smtClean="0"/>
              <a:t>and start </a:t>
            </a:r>
            <a:r>
              <a:rPr lang="en-US" altLang="en-US" dirty="0" smtClean="0"/>
              <a:t>immediately!</a:t>
            </a:r>
            <a:endParaRPr lang="en-US"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 Assessment</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spcAft>
                <a:spcPts val="600"/>
              </a:spcAft>
              <a:buFont typeface="+mj-lt"/>
              <a:buAutoNum type="arabicPeriod"/>
            </a:pPr>
            <a:r>
              <a:rPr lang="en-US" dirty="0" smtClean="0"/>
              <a:t>I tend to be on time for classes and appointments.</a:t>
            </a:r>
          </a:p>
          <a:p>
            <a:pPr marL="457200" indent="-457200">
              <a:lnSpc>
                <a:spcPct val="120000"/>
              </a:lnSpc>
              <a:spcBef>
                <a:spcPts val="0"/>
              </a:spcBef>
              <a:spcAft>
                <a:spcPts val="600"/>
              </a:spcAft>
              <a:buFont typeface="+mj-lt"/>
              <a:buAutoNum type="arabicPeriod"/>
            </a:pPr>
            <a:r>
              <a:rPr lang="en-US" dirty="0" smtClean="0"/>
              <a:t>I set aside time to study for exams.</a:t>
            </a:r>
          </a:p>
          <a:p>
            <a:pPr marL="457200" indent="-457200">
              <a:lnSpc>
                <a:spcPct val="120000"/>
              </a:lnSpc>
              <a:spcBef>
                <a:spcPts val="0"/>
              </a:spcBef>
              <a:spcAft>
                <a:spcPts val="600"/>
              </a:spcAft>
              <a:buFont typeface="+mj-lt"/>
              <a:buAutoNum type="arabicPeriod"/>
            </a:pPr>
            <a:r>
              <a:rPr lang="en-US" dirty="0" smtClean="0"/>
              <a:t>I set aside time to study or read my textbook even if I do not have an exam to prepare for.</a:t>
            </a:r>
          </a:p>
          <a:p>
            <a:pPr marL="457200" indent="-457200">
              <a:lnSpc>
                <a:spcPct val="120000"/>
              </a:lnSpc>
              <a:spcBef>
                <a:spcPts val="0"/>
              </a:spcBef>
              <a:spcAft>
                <a:spcPts val="600"/>
              </a:spcAft>
              <a:buFont typeface="+mj-lt"/>
              <a:buAutoNum type="arabicPeriod"/>
            </a:pPr>
            <a:r>
              <a:rPr lang="en-US" dirty="0" smtClean="0"/>
              <a:t>I regularly take part in social activities despite the fact that I have studying to do.</a:t>
            </a:r>
          </a:p>
          <a:p>
            <a:pPr marL="457200" indent="-457200">
              <a:lnSpc>
                <a:spcPct val="120000"/>
              </a:lnSpc>
              <a:spcBef>
                <a:spcPts val="0"/>
              </a:spcBef>
              <a:spcAft>
                <a:spcPts val="600"/>
              </a:spcAft>
              <a:buFont typeface="+mj-lt"/>
              <a:buAutoNum type="arabicPeriod"/>
            </a:pPr>
            <a:r>
              <a:rPr lang="en-US" dirty="0" smtClean="0"/>
              <a:t>I usually cram for exams.  </a:t>
            </a:r>
          </a:p>
          <a:p>
            <a:pPr marL="457200" indent="-457200">
              <a:lnSpc>
                <a:spcPct val="120000"/>
              </a:lnSpc>
              <a:spcBef>
                <a:spcPts val="0"/>
              </a:spcBef>
              <a:spcAft>
                <a:spcPts val="600"/>
              </a:spcAft>
              <a:buFont typeface="+mj-lt"/>
              <a:buAutoNum type="arabicPeriod"/>
            </a:pPr>
            <a:r>
              <a:rPr lang="en-US" dirty="0" smtClean="0"/>
              <a:t>I usually feel prepared on the day of exams.</a:t>
            </a:r>
          </a:p>
          <a:p>
            <a:pPr marL="457200" indent="-457200">
              <a:lnSpc>
                <a:spcPct val="120000"/>
              </a:lnSpc>
              <a:spcBef>
                <a:spcPts val="0"/>
              </a:spcBef>
              <a:spcAft>
                <a:spcPts val="600"/>
              </a:spcAft>
              <a:buFont typeface="+mj-lt"/>
              <a:buAutoNum type="arabicPeriod"/>
            </a:pPr>
            <a:r>
              <a:rPr lang="en-US" dirty="0" smtClean="0"/>
              <a:t>With everything I have to do, I find it hard to complete assignments and projects on time.</a:t>
            </a:r>
          </a:p>
          <a:p>
            <a:pPr marL="457200" indent="-457200">
              <a:lnSpc>
                <a:spcPct val="120000"/>
              </a:lnSpc>
              <a:spcBef>
                <a:spcPts val="0"/>
              </a:spcBef>
              <a:spcAft>
                <a:spcPts val="600"/>
              </a:spcAft>
              <a:buFont typeface="+mj-lt"/>
              <a:buAutoNum type="arabicPeriod"/>
            </a:pPr>
            <a:r>
              <a:rPr lang="en-US" dirty="0" smtClean="0"/>
              <a:t>I do not experience “burn out” anytime between midterm and final exams.</a:t>
            </a:r>
          </a:p>
          <a:p>
            <a:pPr marL="457200" indent="-457200">
              <a:lnSpc>
                <a:spcPct val="120000"/>
              </a:lnSpc>
              <a:spcBef>
                <a:spcPts val="0"/>
              </a:spcBef>
              <a:spcAft>
                <a:spcPts val="600"/>
              </a:spcAft>
              <a:buFont typeface="+mj-lt"/>
              <a:buAutoNum type="arabicPeriod"/>
            </a:pPr>
            <a:r>
              <a:rPr lang="en-US" dirty="0" smtClean="0"/>
              <a:t>I write down the things that I need to do.</a:t>
            </a:r>
          </a:p>
          <a:p>
            <a:pPr marL="457200" indent="-457200">
              <a:lnSpc>
                <a:spcPct val="120000"/>
              </a:lnSpc>
              <a:spcBef>
                <a:spcPts val="0"/>
              </a:spcBef>
              <a:spcAft>
                <a:spcPts val="600"/>
              </a:spcAft>
              <a:buFont typeface="+mj-lt"/>
              <a:buAutoNum type="arabicPeriod"/>
            </a:pPr>
            <a:r>
              <a:rPr lang="en-US" dirty="0" smtClean="0"/>
              <a:t>I have enough time to get done what I need to, but I still find it hard to finish everything.</a:t>
            </a:r>
          </a:p>
          <a:p>
            <a:pPr marL="457200" indent="-457200">
              <a:lnSpc>
                <a:spcPct val="120000"/>
              </a:lnSpc>
              <a:spcBef>
                <a:spcPts val="0"/>
              </a:spcBef>
              <a:spcAft>
                <a:spcPts val="600"/>
              </a:spcAft>
              <a:buFont typeface="+mj-lt"/>
              <a:buAutoNum type="arabicPeriod"/>
            </a:pPr>
            <a:r>
              <a:rPr lang="en-US" dirty="0" smtClean="0"/>
              <a:t>I hardly ever feel pressured to get things done.</a:t>
            </a:r>
          </a:p>
          <a:p>
            <a:pPr marL="457200" indent="-457200">
              <a:lnSpc>
                <a:spcPct val="120000"/>
              </a:lnSpc>
              <a:spcBef>
                <a:spcPts val="0"/>
              </a:spcBef>
              <a:spcAft>
                <a:spcPts val="600"/>
              </a:spcAft>
              <a:buFont typeface="+mj-lt"/>
              <a:buAutoNum type="arabicPeriod"/>
            </a:pPr>
            <a:r>
              <a:rPr lang="en-US" dirty="0" smtClean="0"/>
              <a:t>Dealing with extenuating circumstances such as sorting out financial aid, getting tutoring, or seeing a professor during office hours seriously disrupts my daily or weekly routine.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normAutofit/>
          </a:bodyPr>
          <a:lstStyle/>
          <a:p>
            <a:pPr eaLnBrk="1" hangingPunct="1">
              <a:defRPr/>
            </a:pPr>
            <a:r>
              <a:rPr lang="en-US" dirty="0" smtClean="0"/>
              <a:t>Time Management </a:t>
            </a:r>
            <a:r>
              <a:rPr lang="en-US" dirty="0"/>
              <a:t>Assessment</a:t>
            </a:r>
            <a:br>
              <a:rPr lang="en-US" dirty="0"/>
            </a:br>
            <a:r>
              <a:rPr lang="en-US" dirty="0"/>
              <a:t>Answer Key</a:t>
            </a:r>
          </a:p>
        </p:txBody>
      </p:sp>
      <p:sp>
        <p:nvSpPr>
          <p:cNvPr id="7172" name="Rectangle 2"/>
          <p:cNvSpPr>
            <a:spLocks noGrp="1" noChangeArrowheads="1"/>
          </p:cNvSpPr>
          <p:nvPr>
            <p:ph idx="1"/>
          </p:nvPr>
        </p:nvSpPr>
        <p:spPr/>
        <p:txBody>
          <a:bodyPr/>
          <a:lstStyle/>
          <a:p>
            <a:pPr marL="233363" indent="-233363" eaLnBrk="1" hangingPunct="1">
              <a:buFont typeface="Wingdings" panose="05000000000000000000" pitchFamily="2" charset="2"/>
              <a:buChar char="§"/>
            </a:pPr>
            <a:r>
              <a:rPr lang="en-US" altLang="en-US" dirty="0" smtClean="0"/>
              <a:t>For statements:  1, 2, 3, 6, 8, 9, 11</a:t>
            </a:r>
          </a:p>
          <a:p>
            <a:pPr marL="576263" lvl="2" indent="-233363">
              <a:buFont typeface="Wingdings" panose="05000000000000000000" pitchFamily="2" charset="2"/>
              <a:buChar char="§"/>
            </a:pPr>
            <a:r>
              <a:rPr lang="en-US" altLang="en-US" dirty="0" smtClean="0"/>
              <a:t>Give yourself 1 point for each statement when you said you agree</a:t>
            </a:r>
          </a:p>
          <a:p>
            <a:pPr marL="233363" indent="-233363" eaLnBrk="1" hangingPunct="1">
              <a:buFont typeface="Wingdings" panose="05000000000000000000" pitchFamily="2" charset="2"/>
              <a:buChar char="§"/>
            </a:pPr>
            <a:endParaRPr lang="en-US" altLang="en-US" dirty="0" smtClean="0"/>
          </a:p>
          <a:p>
            <a:pPr marL="233363" indent="-233363" eaLnBrk="1" hangingPunct="1">
              <a:buFont typeface="Wingdings" panose="05000000000000000000" pitchFamily="2" charset="2"/>
              <a:buChar char="§"/>
            </a:pPr>
            <a:r>
              <a:rPr lang="en-US" altLang="en-US" dirty="0" smtClean="0"/>
              <a:t>For statements: 4, 5, 7, 10, 12</a:t>
            </a:r>
          </a:p>
          <a:p>
            <a:pPr marL="576263" lvl="2" indent="-233363">
              <a:buFont typeface="Wingdings" panose="05000000000000000000" pitchFamily="2" charset="2"/>
              <a:buChar char="§"/>
            </a:pPr>
            <a:r>
              <a:rPr lang="en-US" altLang="en-US" dirty="0" smtClean="0"/>
              <a:t>Give yourself 1 point for each statement when you said you disagree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p:txBody>
          <a:bodyPr>
            <a:normAutofit/>
          </a:bodyPr>
          <a:lstStyle/>
          <a:p>
            <a:pPr eaLnBrk="1" hangingPunct="1">
              <a:defRPr/>
            </a:pPr>
            <a:r>
              <a:rPr lang="en-US" dirty="0" smtClean="0"/>
              <a:t>Where Does Your Time Management Clock In?</a:t>
            </a:r>
            <a:endParaRPr lang="en-US" dirty="0"/>
          </a:p>
        </p:txBody>
      </p:sp>
      <p:sp>
        <p:nvSpPr>
          <p:cNvPr id="8196" name="Rectangle 2"/>
          <p:cNvSpPr>
            <a:spLocks noGrp="1" noChangeArrowheads="1"/>
          </p:cNvSpPr>
          <p:nvPr>
            <p:ph idx="1"/>
          </p:nvPr>
        </p:nvSpPr>
        <p:spPr/>
        <p:txBody>
          <a:bodyPr>
            <a:normAutofit/>
          </a:bodyPr>
          <a:lstStyle/>
          <a:p>
            <a:pPr marL="233363" indent="-233363" eaLnBrk="1" hangingPunct="1">
              <a:buFont typeface="Wingdings" panose="05000000000000000000" pitchFamily="2" charset="2"/>
              <a:buChar char="§"/>
            </a:pPr>
            <a:r>
              <a:rPr lang="en-US" altLang="en-US" sz="2400" dirty="0" smtClean="0"/>
              <a:t>If you scored between 9 and 12, congratulations!  You are a good time manager.</a:t>
            </a:r>
          </a:p>
          <a:p>
            <a:pPr marL="233363" indent="-233363" eaLnBrk="1" hangingPunct="1">
              <a:buFont typeface="Wingdings" panose="05000000000000000000" pitchFamily="2" charset="2"/>
              <a:buChar char="§"/>
            </a:pPr>
            <a:endParaRPr lang="en-US" altLang="en-US" sz="2400" dirty="0" smtClean="0"/>
          </a:p>
          <a:p>
            <a:pPr marL="233363" indent="-233363" eaLnBrk="1" hangingPunct="1">
              <a:buFont typeface="Wingdings" panose="05000000000000000000" pitchFamily="2" charset="2"/>
              <a:buChar char="§"/>
            </a:pPr>
            <a:r>
              <a:rPr lang="en-US" altLang="en-US" sz="2400" dirty="0" smtClean="0"/>
              <a:t>If you scored between 5 and 8, you are doing some things right.</a:t>
            </a:r>
          </a:p>
          <a:p>
            <a:pPr marL="233363" indent="-233363" eaLnBrk="1" hangingPunct="1">
              <a:buFont typeface="Wingdings" panose="05000000000000000000" pitchFamily="2" charset="2"/>
              <a:buChar char="§"/>
            </a:pPr>
            <a:endParaRPr lang="en-US" altLang="en-US" sz="2400" dirty="0" smtClean="0"/>
          </a:p>
          <a:p>
            <a:pPr marL="233363" indent="-233363" eaLnBrk="1" hangingPunct="1">
              <a:buFont typeface="Wingdings" panose="05000000000000000000" pitchFamily="2" charset="2"/>
              <a:buChar char="§"/>
            </a:pPr>
            <a:r>
              <a:rPr lang="en-US" altLang="en-US" sz="2400" dirty="0" smtClean="0"/>
              <a:t>If you scored between 1 and 4, you need to spend extra time working on your skills.</a:t>
            </a:r>
          </a:p>
          <a:p>
            <a:pPr marL="233363" indent="-233363" eaLnBrk="1" hangingPunct="1">
              <a:buFont typeface="Wingdings" panose="05000000000000000000" pitchFamily="2" charset="2"/>
              <a:buChar char="§"/>
            </a:pPr>
            <a:endParaRPr lang="en-US" altLang="en-US" sz="2400" i="1" dirty="0"/>
          </a:p>
          <a:p>
            <a:pPr marL="0" indent="0" algn="ctr" eaLnBrk="1" hangingPunct="1">
              <a:buNone/>
            </a:pPr>
            <a:r>
              <a:rPr lang="en-US" altLang="en-US" i="1" dirty="0" smtClean="0"/>
              <a:t>Regardless of your score, the tips on the following slides can help you improve your time management skills!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546" y="266700"/>
            <a:ext cx="8866909" cy="5905500"/>
          </a:xfrm>
          <a:prstGeom prst="rect">
            <a:avLst/>
          </a:prstGeom>
        </p:spPr>
      </p:pic>
    </p:spTree>
    <p:extLst>
      <p:ext uri="{BB962C8B-B14F-4D97-AF65-F5344CB8AC3E}">
        <p14:creationId xmlns:p14="http://schemas.microsoft.com/office/powerpoint/2010/main" val="324119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about Time Management</a:t>
            </a:r>
            <a:endParaRPr lang="en-US" dirty="0"/>
          </a:p>
        </p:txBody>
      </p:sp>
      <p:sp>
        <p:nvSpPr>
          <p:cNvPr id="3" name="Content Placeholder 2"/>
          <p:cNvSpPr>
            <a:spLocks noGrp="1"/>
          </p:cNvSpPr>
          <p:nvPr>
            <p:ph idx="1"/>
          </p:nvPr>
        </p:nvSpPr>
        <p:spPr/>
        <p:txBody>
          <a:bodyPr>
            <a:normAutofit/>
          </a:bodyPr>
          <a:lstStyle/>
          <a:p>
            <a:pPr marL="227013" indent="-227013">
              <a:buFont typeface="Wingdings" panose="05000000000000000000" pitchFamily="2" charset="2"/>
              <a:buChar char="§"/>
            </a:pPr>
            <a:r>
              <a:rPr lang="en-US" sz="2400" dirty="0"/>
              <a:t>Time management is nothing but common sense. I </a:t>
            </a:r>
            <a:r>
              <a:rPr lang="en-US" sz="2400" dirty="0" smtClean="0"/>
              <a:t>d never had problems as a undergrad, </a:t>
            </a:r>
            <a:r>
              <a:rPr lang="en-US" sz="2400" dirty="0"/>
              <a:t>so I must </a:t>
            </a:r>
            <a:r>
              <a:rPr lang="en-US" sz="2400" dirty="0" smtClean="0"/>
              <a:t>be managing </a:t>
            </a:r>
            <a:r>
              <a:rPr lang="en-US" sz="2400" dirty="0"/>
              <a:t>my time effectively.</a:t>
            </a:r>
          </a:p>
          <a:p>
            <a:pPr marL="227013" indent="-227013">
              <a:buFont typeface="Wingdings" panose="05000000000000000000" pitchFamily="2" charset="2"/>
              <a:buChar char="§"/>
            </a:pPr>
            <a:r>
              <a:rPr lang="en-US" sz="2400" dirty="0" smtClean="0"/>
              <a:t>It </a:t>
            </a:r>
            <a:r>
              <a:rPr lang="en-US" sz="2400" dirty="0"/>
              <a:t>takes all the fun out of life!!!</a:t>
            </a:r>
          </a:p>
          <a:p>
            <a:pPr marL="227013" indent="-227013">
              <a:buFont typeface="Wingdings" panose="05000000000000000000" pitchFamily="2" charset="2"/>
              <a:buChar char="§"/>
            </a:pPr>
            <a:r>
              <a:rPr lang="en-US" sz="2400" dirty="0" smtClean="0"/>
              <a:t>Time </a:t>
            </a:r>
            <a:r>
              <a:rPr lang="en-US" sz="2400" dirty="0"/>
              <a:t>management? </a:t>
            </a:r>
            <a:r>
              <a:rPr lang="en-US" sz="2400" dirty="0" smtClean="0"/>
              <a:t>I </a:t>
            </a:r>
            <a:r>
              <a:rPr lang="en-US" sz="2400" dirty="0"/>
              <a:t>work better under pressure.</a:t>
            </a:r>
          </a:p>
          <a:p>
            <a:pPr marL="227013" indent="-227013">
              <a:buFont typeface="Wingdings" panose="05000000000000000000" pitchFamily="2" charset="2"/>
              <a:buChar char="§"/>
            </a:pPr>
            <a:r>
              <a:rPr lang="en-US" sz="2400" dirty="0" smtClean="0"/>
              <a:t>No </a:t>
            </a:r>
            <a:r>
              <a:rPr lang="en-US" sz="2400" dirty="0"/>
              <a:t>matter what I do, I won’t have enough time</a:t>
            </a:r>
            <a:r>
              <a:rPr lang="en-US" sz="2400" dirty="0" smtClean="0"/>
              <a:t>!</a:t>
            </a:r>
            <a:endParaRPr lang="en-US" sz="2400" dirty="0"/>
          </a:p>
        </p:txBody>
      </p:sp>
    </p:spTree>
    <p:extLst>
      <p:ext uri="{BB962C8B-B14F-4D97-AF65-F5344CB8AC3E}">
        <p14:creationId xmlns:p14="http://schemas.microsoft.com/office/powerpoint/2010/main" val="333415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lnSpc>
                <a:spcPct val="100000"/>
              </a:lnSpc>
              <a:defRPr/>
            </a:pPr>
            <a:r>
              <a:rPr lang="en-US" dirty="0" smtClean="0"/>
              <a:t>What You Can Do To Enhance Your Time Management Skills?</a:t>
            </a:r>
            <a:endParaRPr lang="en-US" dirty="0"/>
          </a:p>
        </p:txBody>
      </p:sp>
      <p:sp>
        <p:nvSpPr>
          <p:cNvPr id="9220" name="Rectangle 3"/>
          <p:cNvSpPr>
            <a:spLocks noGrp="1" noChangeArrowheads="1"/>
          </p:cNvSpPr>
          <p:nvPr>
            <p:ph idx="1"/>
          </p:nvPr>
        </p:nvSpPr>
        <p:spPr/>
        <p:txBody>
          <a:bodyPr>
            <a:normAutofit/>
          </a:bodyPr>
          <a:lstStyle/>
          <a:p>
            <a:pPr marL="233363" indent="-233363" eaLnBrk="1" hangingPunct="1">
              <a:buFont typeface="Wingdings" panose="05000000000000000000" pitchFamily="2" charset="2"/>
              <a:buChar char="§"/>
            </a:pPr>
            <a:r>
              <a:rPr lang="en-US" altLang="en-US" dirty="0" smtClean="0"/>
              <a:t>Be conscious of the amount of time you spend on academic, social, and personal activities and at work.</a:t>
            </a:r>
          </a:p>
          <a:p>
            <a:pPr marL="233363" indent="-233363" eaLnBrk="1" hangingPunct="1">
              <a:buFont typeface="Wingdings" panose="05000000000000000000" pitchFamily="2" charset="2"/>
              <a:buChar char="§"/>
            </a:pPr>
            <a:r>
              <a:rPr lang="en-US" altLang="en-US" dirty="0" smtClean="0"/>
              <a:t>The </a:t>
            </a:r>
            <a:r>
              <a:rPr lang="en-US" altLang="en-US" dirty="0" smtClean="0"/>
              <a:t>goal of time management is to find a balance among all the things you need and want to do.</a:t>
            </a:r>
          </a:p>
          <a:p>
            <a:pPr marL="233363" indent="-233363" eaLnBrk="1" hangingPunct="1">
              <a:buFont typeface="Wingdings" panose="05000000000000000000" pitchFamily="2" charset="2"/>
              <a:buChar char="§"/>
            </a:pPr>
            <a:r>
              <a:rPr lang="en-US" altLang="en-US" dirty="0" smtClean="0"/>
              <a:t>One </a:t>
            </a:r>
            <a:r>
              <a:rPr lang="en-US" altLang="en-US" dirty="0" smtClean="0"/>
              <a:t>of the best ways for college students to manage their time is with a planned weekly schedule.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00" r="2568"/>
          <a:stretch/>
        </p:blipFill>
        <p:spPr>
          <a:xfrm>
            <a:off x="1416629" y="1249589"/>
            <a:ext cx="6234545" cy="4358822"/>
          </a:xfrm>
          <a:prstGeom prst="rect">
            <a:avLst/>
          </a:prstGeom>
        </p:spPr>
      </p:pic>
    </p:spTree>
    <p:extLst>
      <p:ext uri="{BB962C8B-B14F-4D97-AF65-F5344CB8AC3E}">
        <p14:creationId xmlns:p14="http://schemas.microsoft.com/office/powerpoint/2010/main" val="57112654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A2EA7326917A4CB11650F723F022ED" ma:contentTypeVersion="7" ma:contentTypeDescription="Create a new document." ma:contentTypeScope="" ma:versionID="b237ccb777f08fa79a14a1a208ff9d45">
  <xsd:schema xmlns:xsd="http://www.w3.org/2001/XMLSchema" xmlns:xs="http://www.w3.org/2001/XMLSchema" xmlns:p="http://schemas.microsoft.com/office/2006/metadata/properties" xmlns:ns2="38a5d8da-a67c-46c0-bcf3-5ecae96048e7" xmlns:ns3="dbbd2d06-cba3-467a-b832-54219c7514d3" targetNamespace="http://schemas.microsoft.com/office/2006/metadata/properties" ma:root="true" ma:fieldsID="b2f831089d6f6b77334deddc35b01f33" ns2:_="" ns3:_="">
    <xsd:import namespace="38a5d8da-a67c-46c0-bcf3-5ecae96048e7"/>
    <xsd:import namespace="dbbd2d06-cba3-467a-b832-54219c7514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5d8da-a67c-46c0-bcf3-5ecae96048e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5B17BD-A557-4FB6-839C-B1D376A52660}">
  <ds:schemaRefs>
    <ds:schemaRef ds:uri="http://schemas.microsoft.com/sharepoint/v3/contenttype/forms"/>
  </ds:schemaRefs>
</ds:datastoreItem>
</file>

<file path=customXml/itemProps2.xml><?xml version="1.0" encoding="utf-8"?>
<ds:datastoreItem xmlns:ds="http://schemas.openxmlformats.org/officeDocument/2006/customXml" ds:itemID="{84DBC4E0-768F-49C6-A491-BF620EB5509D}"/>
</file>

<file path=customXml/itemProps3.xml><?xml version="1.0" encoding="utf-8"?>
<ds:datastoreItem xmlns:ds="http://schemas.openxmlformats.org/officeDocument/2006/customXml" ds:itemID="{5E026C03-F847-42BA-BB6F-4223C0204437}">
  <ds:schemaRefs>
    <ds:schemaRef ds:uri="http://schemas.microsoft.com/office/2006/documentManagement/types"/>
    <ds:schemaRef ds:uri="http://purl.org/dc/terms/"/>
    <ds:schemaRef ds:uri="http://schemas.microsoft.com/office/infopath/2007/PartnerControls"/>
    <ds:schemaRef ds:uri="38a5d8da-a67c-46c0-bcf3-5ecae96048e7"/>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881</TotalTime>
  <Words>1378</Words>
  <Application>Microsoft Office PowerPoint</Application>
  <PresentationFormat>On-screen Show (4:3)</PresentationFormat>
  <Paragraphs>119</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Calibri Light</vt:lpstr>
      <vt:lpstr>Courier New</vt:lpstr>
      <vt:lpstr>Times New Roman</vt:lpstr>
      <vt:lpstr>Wingdings</vt:lpstr>
      <vt:lpstr>Retrospect</vt:lpstr>
      <vt:lpstr>TIME MANAGEMENT</vt:lpstr>
      <vt:lpstr>What is Time Management?</vt:lpstr>
      <vt:lpstr>Time Management Assessment</vt:lpstr>
      <vt:lpstr>Time Management Assessment Answer Key</vt:lpstr>
      <vt:lpstr>Where Does Your Time Management Clock In?</vt:lpstr>
      <vt:lpstr>PowerPoint Presentation</vt:lpstr>
      <vt:lpstr>Myths about Time Management</vt:lpstr>
      <vt:lpstr>What You Can Do To Enhance Your Time Management Skills?</vt:lpstr>
      <vt:lpstr>PowerPoint Presentation</vt:lpstr>
      <vt:lpstr>Consequences</vt:lpstr>
      <vt:lpstr>PowerPoint Presentation</vt:lpstr>
      <vt:lpstr>For starters</vt:lpstr>
      <vt:lpstr>Keeping Time</vt:lpstr>
      <vt:lpstr>Planned Weekly Schedules</vt:lpstr>
      <vt:lpstr>PowerPoint Presentation</vt:lpstr>
      <vt:lpstr>General Tips when using a Planned Weekly Schedule</vt:lpstr>
      <vt:lpstr>Start Early and Work Steadily</vt:lpstr>
      <vt:lpstr>Break Large Tasks Down</vt:lpstr>
      <vt:lpstr>Write Down What You Need To Do</vt:lpstr>
      <vt:lpstr>Prioritize Your Tasks</vt:lpstr>
      <vt:lpstr>Learn to say “No”</vt:lpstr>
      <vt:lpstr>Delegate Things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dc:title>
  <dc:creator>Tom Renfro</dc:creator>
  <cp:lastModifiedBy>Lourdes Servantes</cp:lastModifiedBy>
  <cp:revision>38</cp:revision>
  <dcterms:created xsi:type="dcterms:W3CDTF">2001-12-06T01:45:33Z</dcterms:created>
  <dcterms:modified xsi:type="dcterms:W3CDTF">2018-01-30T22:17:51Z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0x01010065A2EA7326917A4CB11650F723F022ED</vt:lpwstr>
  </property>
</Properties>
</file>