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0"/>
  </p:notesMasterIdLst>
  <p:handoutMasterIdLst>
    <p:handoutMasterId r:id="rId21"/>
  </p:handoutMasterIdLst>
  <p:sldIdLst>
    <p:sldId id="256" r:id="rId2"/>
    <p:sldId id="380" r:id="rId3"/>
    <p:sldId id="334" r:id="rId4"/>
    <p:sldId id="470" r:id="rId5"/>
    <p:sldId id="466" r:id="rId6"/>
    <p:sldId id="392" r:id="rId7"/>
    <p:sldId id="257" r:id="rId8"/>
    <p:sldId id="467" r:id="rId9"/>
    <p:sldId id="468" r:id="rId10"/>
    <p:sldId id="469" r:id="rId11"/>
    <p:sldId id="465" r:id="rId12"/>
    <p:sldId id="471" r:id="rId13"/>
    <p:sldId id="477" r:id="rId14"/>
    <p:sldId id="479" r:id="rId15"/>
    <p:sldId id="478" r:id="rId16"/>
    <p:sldId id="480" r:id="rId17"/>
    <p:sldId id="476" r:id="rId18"/>
    <p:sldId id="394" r:id="rId19"/>
  </p:sldIdLst>
  <p:sldSz cx="9144000" cy="6858000" type="screen4x3"/>
  <p:notesSz cx="7010400" cy="9296400"/>
  <p:defaultTextStyle>
    <a:defPPr>
      <a:defRPr lang="en-US"/>
    </a:defPPr>
    <a:lvl1pPr algn="l" rtl="0" eaLnBrk="0" fontAlgn="base" hangingPunct="0">
      <a:spcBef>
        <a:spcPct val="0"/>
      </a:spcBef>
      <a:spcAft>
        <a:spcPct val="0"/>
      </a:spcAft>
      <a:defRPr sz="4400" b="1" kern="1200">
        <a:solidFill>
          <a:srgbClr val="006600"/>
        </a:solidFill>
        <a:latin typeface="Tahoma" charset="0"/>
        <a:ea typeface="+mn-ea"/>
        <a:cs typeface="+mn-cs"/>
      </a:defRPr>
    </a:lvl1pPr>
    <a:lvl2pPr marL="457200" algn="l" rtl="0" eaLnBrk="0" fontAlgn="base" hangingPunct="0">
      <a:spcBef>
        <a:spcPct val="0"/>
      </a:spcBef>
      <a:spcAft>
        <a:spcPct val="0"/>
      </a:spcAft>
      <a:defRPr sz="4400" b="1" kern="1200">
        <a:solidFill>
          <a:srgbClr val="006600"/>
        </a:solidFill>
        <a:latin typeface="Tahoma" charset="0"/>
        <a:ea typeface="+mn-ea"/>
        <a:cs typeface="+mn-cs"/>
      </a:defRPr>
    </a:lvl2pPr>
    <a:lvl3pPr marL="914400" algn="l" rtl="0" eaLnBrk="0" fontAlgn="base" hangingPunct="0">
      <a:spcBef>
        <a:spcPct val="0"/>
      </a:spcBef>
      <a:spcAft>
        <a:spcPct val="0"/>
      </a:spcAft>
      <a:defRPr sz="4400" b="1" kern="1200">
        <a:solidFill>
          <a:srgbClr val="006600"/>
        </a:solidFill>
        <a:latin typeface="Tahoma" charset="0"/>
        <a:ea typeface="+mn-ea"/>
        <a:cs typeface="+mn-cs"/>
      </a:defRPr>
    </a:lvl3pPr>
    <a:lvl4pPr marL="1371600" algn="l" rtl="0" eaLnBrk="0" fontAlgn="base" hangingPunct="0">
      <a:spcBef>
        <a:spcPct val="0"/>
      </a:spcBef>
      <a:spcAft>
        <a:spcPct val="0"/>
      </a:spcAft>
      <a:defRPr sz="4400" b="1" kern="1200">
        <a:solidFill>
          <a:srgbClr val="006600"/>
        </a:solidFill>
        <a:latin typeface="Tahoma" charset="0"/>
        <a:ea typeface="+mn-ea"/>
        <a:cs typeface="+mn-cs"/>
      </a:defRPr>
    </a:lvl4pPr>
    <a:lvl5pPr marL="1828800" algn="l" rtl="0" eaLnBrk="0" fontAlgn="base" hangingPunct="0">
      <a:spcBef>
        <a:spcPct val="0"/>
      </a:spcBef>
      <a:spcAft>
        <a:spcPct val="0"/>
      </a:spcAft>
      <a:defRPr sz="4400" b="1" kern="1200">
        <a:solidFill>
          <a:srgbClr val="006600"/>
        </a:solidFill>
        <a:latin typeface="Tahoma" charset="0"/>
        <a:ea typeface="+mn-ea"/>
        <a:cs typeface="+mn-cs"/>
      </a:defRPr>
    </a:lvl5pPr>
    <a:lvl6pPr marL="2286000" algn="l" defTabSz="914400" rtl="0" eaLnBrk="1" latinLnBrk="0" hangingPunct="1">
      <a:defRPr sz="4400" b="1" kern="1200">
        <a:solidFill>
          <a:srgbClr val="006600"/>
        </a:solidFill>
        <a:latin typeface="Tahoma" charset="0"/>
        <a:ea typeface="+mn-ea"/>
        <a:cs typeface="+mn-cs"/>
      </a:defRPr>
    </a:lvl6pPr>
    <a:lvl7pPr marL="2743200" algn="l" defTabSz="914400" rtl="0" eaLnBrk="1" latinLnBrk="0" hangingPunct="1">
      <a:defRPr sz="4400" b="1" kern="1200">
        <a:solidFill>
          <a:srgbClr val="006600"/>
        </a:solidFill>
        <a:latin typeface="Tahoma" charset="0"/>
        <a:ea typeface="+mn-ea"/>
        <a:cs typeface="+mn-cs"/>
      </a:defRPr>
    </a:lvl7pPr>
    <a:lvl8pPr marL="3200400" algn="l" defTabSz="914400" rtl="0" eaLnBrk="1" latinLnBrk="0" hangingPunct="1">
      <a:defRPr sz="4400" b="1" kern="1200">
        <a:solidFill>
          <a:srgbClr val="006600"/>
        </a:solidFill>
        <a:latin typeface="Tahoma" charset="0"/>
        <a:ea typeface="+mn-ea"/>
        <a:cs typeface="+mn-cs"/>
      </a:defRPr>
    </a:lvl8pPr>
    <a:lvl9pPr marL="3657600" algn="l" defTabSz="914400" rtl="0" eaLnBrk="1" latinLnBrk="0" hangingPunct="1">
      <a:defRPr sz="4400" b="1" kern="1200">
        <a:solidFill>
          <a:srgbClr val="006600"/>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FFFFFF"/>
    <a:srgbClr val="FF3300"/>
    <a:srgbClr val="FF6600"/>
    <a:srgbClr val="FFFFCC"/>
    <a:srgbClr val="CCFFFF"/>
    <a:srgbClr val="D9D9D9"/>
    <a:srgbClr val="0000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84796" autoAdjust="0"/>
  </p:normalViewPr>
  <p:slideViewPr>
    <p:cSldViewPr>
      <p:cViewPr varScale="1">
        <p:scale>
          <a:sx n="89" d="100"/>
          <a:sy n="89" d="100"/>
        </p:scale>
        <p:origin x="1536"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360"/>
    </p:cViewPr>
  </p:sorterViewPr>
  <p:notesViewPr>
    <p:cSldViewPr>
      <p:cViewPr>
        <p:scale>
          <a:sx n="66" d="100"/>
          <a:sy n="66" d="100"/>
        </p:scale>
        <p:origin x="-4182" y="-98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Sheet2!$A$4</c:f>
              <c:strCache>
                <c:ptCount val="1"/>
                <c:pt idx="0">
                  <c:v>First-year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Sheet2!$B$3:$E$3</c:f>
              <c:strCache>
                <c:ptCount val="4"/>
                <c:pt idx="0">
                  <c:v>UTRGV</c:v>
                </c:pt>
                <c:pt idx="1">
                  <c:v>UT System</c:v>
                </c:pt>
                <c:pt idx="2">
                  <c:v>UTRGV Peers</c:v>
                </c:pt>
                <c:pt idx="3">
                  <c:v>NSSE 2017 &amp; 2018</c:v>
                </c:pt>
              </c:strCache>
            </c:strRef>
          </c:cat>
          <c:val>
            <c:numRef>
              <c:f>Sheet2!$B$4:$E$4</c:f>
              <c:numCache>
                <c:formatCode>0%</c:formatCode>
                <c:ptCount val="4"/>
                <c:pt idx="0">
                  <c:v>0.13366005791935842</c:v>
                </c:pt>
                <c:pt idx="1">
                  <c:v>0.17445079215501502</c:v>
                </c:pt>
                <c:pt idx="2">
                  <c:v>0.20670893262679788</c:v>
                </c:pt>
                <c:pt idx="3">
                  <c:v>0.23796740010640804</c:v>
                </c:pt>
              </c:numCache>
            </c:numRef>
          </c:val>
          <c:extLst>
            <c:ext xmlns:c16="http://schemas.microsoft.com/office/drawing/2014/chart" uri="{C3380CC4-5D6E-409C-BE32-E72D297353CC}">
              <c16:uniqueId val="{00000000-4292-4E7C-B621-96EF132CE635}"/>
            </c:ext>
          </c:extLst>
        </c:ser>
        <c:ser>
          <c:idx val="1"/>
          <c:order val="1"/>
          <c:tx>
            <c:strRef>
              <c:f>Sheet2!$A$5</c:f>
              <c:strCache>
                <c:ptCount val="1"/>
                <c:pt idx="0">
                  <c:v>Senior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Sheet2!$B$3:$E$3</c:f>
              <c:strCache>
                <c:ptCount val="4"/>
                <c:pt idx="0">
                  <c:v>UTRGV</c:v>
                </c:pt>
                <c:pt idx="1">
                  <c:v>UT System</c:v>
                </c:pt>
                <c:pt idx="2">
                  <c:v>UTRGV Peers</c:v>
                </c:pt>
                <c:pt idx="3">
                  <c:v>NSSE 2017 &amp; 2018</c:v>
                </c:pt>
              </c:strCache>
            </c:strRef>
          </c:cat>
          <c:val>
            <c:numRef>
              <c:f>Sheet2!$B$5:$E$5</c:f>
              <c:numCache>
                <c:formatCode>0%</c:formatCode>
                <c:ptCount val="4"/>
                <c:pt idx="0">
                  <c:v>0.11913793103448275</c:v>
                </c:pt>
                <c:pt idx="1">
                  <c:v>0.18845161290322582</c:v>
                </c:pt>
                <c:pt idx="2">
                  <c:v>0.20624682948039713</c:v>
                </c:pt>
                <c:pt idx="3">
                  <c:v>0.24330337840206606</c:v>
                </c:pt>
              </c:numCache>
            </c:numRef>
          </c:val>
          <c:extLst>
            <c:ext xmlns:c16="http://schemas.microsoft.com/office/drawing/2014/chart" uri="{C3380CC4-5D6E-409C-BE32-E72D297353CC}">
              <c16:uniqueId val="{00000001-4292-4E7C-B621-96EF132CE635}"/>
            </c:ext>
          </c:extLst>
        </c:ser>
        <c:dLbls>
          <c:showLegendKey val="0"/>
          <c:showVal val="0"/>
          <c:showCatName val="0"/>
          <c:showSerName val="0"/>
          <c:showPercent val="0"/>
          <c:showBubbleSize val="0"/>
        </c:dLbls>
        <c:gapWidth val="219"/>
        <c:overlap val="-27"/>
        <c:axId val="609069032"/>
        <c:axId val="609068376"/>
      </c:barChart>
      <c:catAx>
        <c:axId val="609069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609068376"/>
        <c:crosses val="autoZero"/>
        <c:auto val="1"/>
        <c:lblAlgn val="ctr"/>
        <c:lblOffset val="100"/>
        <c:noMultiLvlLbl val="0"/>
      </c:catAx>
      <c:valAx>
        <c:axId val="609068376"/>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6090690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bg1">
          <a:lumMod val="50000"/>
        </a:schemeClr>
      </a:solid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'2018 NSSE'!$B$44</c:f>
              <c:strCache>
                <c:ptCount val="1"/>
                <c:pt idx="0">
                  <c:v>First-year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NSSE'!$C$43:$F$43</c:f>
              <c:strCache>
                <c:ptCount val="4"/>
                <c:pt idx="0">
                  <c:v>UTRGV</c:v>
                </c:pt>
                <c:pt idx="1">
                  <c:v>UT System</c:v>
                </c:pt>
                <c:pt idx="2">
                  <c:v>UTRGV Peers</c:v>
                </c:pt>
                <c:pt idx="3">
                  <c:v>NSSE 2017 &amp; 2018</c:v>
                </c:pt>
              </c:strCache>
            </c:strRef>
          </c:cat>
          <c:val>
            <c:numRef>
              <c:f>'2018 NSSE'!$C$44:$F$44</c:f>
              <c:numCache>
                <c:formatCode>0%</c:formatCode>
                <c:ptCount val="4"/>
                <c:pt idx="0">
                  <c:v>0.81595092024539873</c:v>
                </c:pt>
                <c:pt idx="1">
                  <c:v>0.80530973451327437</c:v>
                </c:pt>
                <c:pt idx="2">
                  <c:v>0.80149031296572282</c:v>
                </c:pt>
                <c:pt idx="3">
                  <c:v>0.85136350168074959</c:v>
                </c:pt>
              </c:numCache>
            </c:numRef>
          </c:val>
          <c:extLst>
            <c:ext xmlns:c16="http://schemas.microsoft.com/office/drawing/2014/chart" uri="{C3380CC4-5D6E-409C-BE32-E72D297353CC}">
              <c16:uniqueId val="{00000000-CBE9-45C6-A3D4-6EAF18BE7FAC}"/>
            </c:ext>
          </c:extLst>
        </c:ser>
        <c:ser>
          <c:idx val="1"/>
          <c:order val="1"/>
          <c:tx>
            <c:strRef>
              <c:f>'2018 NSSE'!$B$45</c:f>
              <c:strCache>
                <c:ptCount val="1"/>
                <c:pt idx="0">
                  <c:v>Senior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NSSE'!$C$43:$F$43</c:f>
              <c:strCache>
                <c:ptCount val="4"/>
                <c:pt idx="0">
                  <c:v>UTRGV</c:v>
                </c:pt>
                <c:pt idx="1">
                  <c:v>UT System</c:v>
                </c:pt>
                <c:pt idx="2">
                  <c:v>UTRGV Peers</c:v>
                </c:pt>
                <c:pt idx="3">
                  <c:v>NSSE 2017 &amp; 2018</c:v>
                </c:pt>
              </c:strCache>
            </c:strRef>
          </c:cat>
          <c:val>
            <c:numRef>
              <c:f>'2018 NSSE'!$C$45:$F$45</c:f>
              <c:numCache>
                <c:formatCode>0%</c:formatCode>
                <c:ptCount val="4"/>
                <c:pt idx="0">
                  <c:v>0.77638640429338102</c:v>
                </c:pt>
                <c:pt idx="1">
                  <c:v>0.82456521739130439</c:v>
                </c:pt>
                <c:pt idx="2">
                  <c:v>0.79946879150066397</c:v>
                </c:pt>
                <c:pt idx="3">
                  <c:v>0.85878203602626479</c:v>
                </c:pt>
              </c:numCache>
            </c:numRef>
          </c:val>
          <c:extLst>
            <c:ext xmlns:c16="http://schemas.microsoft.com/office/drawing/2014/chart" uri="{C3380CC4-5D6E-409C-BE32-E72D297353CC}">
              <c16:uniqueId val="{00000001-CBE9-45C6-A3D4-6EAF18BE7FAC}"/>
            </c:ext>
          </c:extLst>
        </c:ser>
        <c:dLbls>
          <c:showLegendKey val="0"/>
          <c:showVal val="0"/>
          <c:showCatName val="0"/>
          <c:showSerName val="0"/>
          <c:showPercent val="0"/>
          <c:showBubbleSize val="0"/>
        </c:dLbls>
        <c:gapWidth val="219"/>
        <c:overlap val="-27"/>
        <c:axId val="608069208"/>
        <c:axId val="608065272"/>
      </c:barChart>
      <c:catAx>
        <c:axId val="608069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608065272"/>
        <c:crosses val="autoZero"/>
        <c:auto val="1"/>
        <c:lblAlgn val="ctr"/>
        <c:lblOffset val="100"/>
        <c:noMultiLvlLbl val="0"/>
      </c:catAx>
      <c:valAx>
        <c:axId val="608065272"/>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608069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50000"/>
          <a:lumOff val="50000"/>
        </a:schemeClr>
      </a:solidFill>
      <a:round/>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'2018 NSSE'!$B$84</c:f>
              <c:strCache>
                <c:ptCount val="1"/>
                <c:pt idx="0">
                  <c:v>First-year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NSSE'!$C$83:$F$83</c:f>
              <c:strCache>
                <c:ptCount val="4"/>
                <c:pt idx="0">
                  <c:v>UTRGV</c:v>
                </c:pt>
                <c:pt idx="1">
                  <c:v>UT System</c:v>
                </c:pt>
                <c:pt idx="2">
                  <c:v>UTRGV Peers</c:v>
                </c:pt>
                <c:pt idx="3">
                  <c:v>NSSE 2017 &amp; 2018</c:v>
                </c:pt>
              </c:strCache>
            </c:strRef>
          </c:cat>
          <c:val>
            <c:numRef>
              <c:f>'2018 NSSE'!$C$84:$F$84</c:f>
              <c:numCache>
                <c:formatCode>0%</c:formatCode>
                <c:ptCount val="4"/>
                <c:pt idx="0">
                  <c:v>0.78818737270875761</c:v>
                </c:pt>
                <c:pt idx="1">
                  <c:v>0.79398148148148151</c:v>
                </c:pt>
                <c:pt idx="2">
                  <c:v>0.79500891265597151</c:v>
                </c:pt>
                <c:pt idx="3">
                  <c:v>0.83258997976379201</c:v>
                </c:pt>
              </c:numCache>
            </c:numRef>
          </c:val>
          <c:extLst>
            <c:ext xmlns:c16="http://schemas.microsoft.com/office/drawing/2014/chart" uri="{C3380CC4-5D6E-409C-BE32-E72D297353CC}">
              <c16:uniqueId val="{00000000-AB2C-4FDC-B709-ED88A08DBB20}"/>
            </c:ext>
          </c:extLst>
        </c:ser>
        <c:ser>
          <c:idx val="1"/>
          <c:order val="1"/>
          <c:tx>
            <c:strRef>
              <c:f>'2018 NSSE'!$B$85</c:f>
              <c:strCache>
                <c:ptCount val="1"/>
                <c:pt idx="0">
                  <c:v>Senior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NSSE'!$C$83:$F$83</c:f>
              <c:strCache>
                <c:ptCount val="4"/>
                <c:pt idx="0">
                  <c:v>UTRGV</c:v>
                </c:pt>
                <c:pt idx="1">
                  <c:v>UT System</c:v>
                </c:pt>
                <c:pt idx="2">
                  <c:v>UTRGV Peers</c:v>
                </c:pt>
                <c:pt idx="3">
                  <c:v>NSSE 2017 &amp; 2018</c:v>
                </c:pt>
              </c:strCache>
            </c:strRef>
          </c:cat>
          <c:val>
            <c:numRef>
              <c:f>'2018 NSSE'!$C$85:$F$85</c:f>
              <c:numCache>
                <c:formatCode>0%</c:formatCode>
                <c:ptCount val="4"/>
                <c:pt idx="0">
                  <c:v>0.74060822898032197</c:v>
                </c:pt>
                <c:pt idx="1">
                  <c:v>0.82295508787155569</c:v>
                </c:pt>
                <c:pt idx="2">
                  <c:v>0.78576166261330971</c:v>
                </c:pt>
                <c:pt idx="3">
                  <c:v>0.82517632222204929</c:v>
                </c:pt>
              </c:numCache>
            </c:numRef>
          </c:val>
          <c:extLst>
            <c:ext xmlns:c16="http://schemas.microsoft.com/office/drawing/2014/chart" uri="{C3380CC4-5D6E-409C-BE32-E72D297353CC}">
              <c16:uniqueId val="{00000001-AB2C-4FDC-B709-ED88A08DBB20}"/>
            </c:ext>
          </c:extLst>
        </c:ser>
        <c:dLbls>
          <c:showLegendKey val="0"/>
          <c:showVal val="0"/>
          <c:showCatName val="0"/>
          <c:showSerName val="0"/>
          <c:showPercent val="0"/>
          <c:showBubbleSize val="0"/>
        </c:dLbls>
        <c:gapWidth val="219"/>
        <c:overlap val="-27"/>
        <c:axId val="662763096"/>
        <c:axId val="662768016"/>
      </c:barChart>
      <c:catAx>
        <c:axId val="662763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662768016"/>
        <c:crosses val="autoZero"/>
        <c:auto val="1"/>
        <c:lblAlgn val="ctr"/>
        <c:lblOffset val="100"/>
        <c:noMultiLvlLbl val="0"/>
      </c:catAx>
      <c:valAx>
        <c:axId val="662768016"/>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662763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50000"/>
          <a:lumOff val="50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5363" name="Rectangle 3"/>
          <p:cNvSpPr>
            <a:spLocks noGrp="1" noChangeArrowheads="1"/>
          </p:cNvSpPr>
          <p:nvPr>
            <p:ph type="dt" sz="quarter"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15365" name="Rectangle 5"/>
          <p:cNvSpPr>
            <a:spLocks noGrp="1" noChangeArrowheads="1"/>
          </p:cNvSpPr>
          <p:nvPr>
            <p:ph type="sldNum" sz="quarter" idx="3"/>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C876174F-DD83-46D8-B8CA-683A323650B6}" type="slidenum">
              <a:rPr lang="en-US"/>
              <a:pPr>
                <a:defRPr/>
              </a:pPr>
              <a:t>‹#›</a:t>
            </a:fld>
            <a:endParaRPr lang="en-US" dirty="0"/>
          </a:p>
        </p:txBody>
      </p:sp>
    </p:spTree>
    <p:extLst>
      <p:ext uri="{BB962C8B-B14F-4D97-AF65-F5344CB8AC3E}">
        <p14:creationId xmlns:p14="http://schemas.microsoft.com/office/powerpoint/2010/main" val="2234204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1" name="Rectangle 3"/>
          <p:cNvSpPr>
            <a:spLocks noGrp="1" noChangeArrowheads="1"/>
          </p:cNvSpPr>
          <p:nvPr>
            <p:ph type="dt"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5039" y="4416429"/>
            <a:ext cx="5140325" cy="4183063"/>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2"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5" name="Rectangle 7"/>
          <p:cNvSpPr>
            <a:spLocks noGrp="1" noChangeArrowheads="1"/>
          </p:cNvSpPr>
          <p:nvPr>
            <p:ph type="sldNum" sz="quarter" idx="5"/>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142F0F0F-2146-4833-9FE9-03E5C591241D}" type="slidenum">
              <a:rPr lang="en-US"/>
              <a:pPr>
                <a:defRPr/>
              </a:pPr>
              <a:t>‹#›</a:t>
            </a:fld>
            <a:endParaRPr lang="en-US" dirty="0"/>
          </a:p>
        </p:txBody>
      </p:sp>
    </p:spTree>
    <p:extLst>
      <p:ext uri="{BB962C8B-B14F-4D97-AF65-F5344CB8AC3E}">
        <p14:creationId xmlns:p14="http://schemas.microsoft.com/office/powerpoint/2010/main" val="30242552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a:t>
            </a:fld>
            <a:endParaRPr lang="en-US" dirty="0"/>
          </a:p>
        </p:txBody>
      </p:sp>
    </p:spTree>
    <p:extLst>
      <p:ext uri="{BB962C8B-B14F-4D97-AF65-F5344CB8AC3E}">
        <p14:creationId xmlns:p14="http://schemas.microsoft.com/office/powerpoint/2010/main" val="3629291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UTRGV Peers, and all other NSSE schools on Campus Environment. Apparently we need to improve the campus environment for our senior students.  </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10</a:t>
            </a:fld>
            <a:endParaRPr lang="en-US" dirty="0"/>
          </a:p>
        </p:txBody>
      </p:sp>
    </p:spTree>
    <p:extLst>
      <p:ext uri="{BB962C8B-B14F-4D97-AF65-F5344CB8AC3E}">
        <p14:creationId xmlns:p14="http://schemas.microsoft.com/office/powerpoint/2010/main" val="268440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Cambria" panose="02040503050406030204" pitchFamily="18" charset="0"/>
              </a:rPr>
              <a:t>Students rated their overall experience at the institution, and whether or not they would choose </a:t>
            </a:r>
          </a:p>
          <a:p>
            <a:r>
              <a:rPr lang="en-US" sz="1200" dirty="0">
                <a:latin typeface="Cambria" panose="02040503050406030204" pitchFamily="18" charset="0"/>
              </a:rPr>
              <a:t>it again. </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11</a:t>
            </a:fld>
            <a:endParaRPr lang="en-US" dirty="0"/>
          </a:p>
        </p:txBody>
      </p:sp>
    </p:spTree>
    <p:extLst>
      <p:ext uri="{BB962C8B-B14F-4D97-AF65-F5344CB8AC3E}">
        <p14:creationId xmlns:p14="http://schemas.microsoft.com/office/powerpoint/2010/main" val="2782944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12</a:t>
            </a:fld>
            <a:endParaRPr lang="en-US" dirty="0"/>
          </a:p>
        </p:txBody>
      </p:sp>
    </p:spTree>
    <p:extLst>
      <p:ext uri="{BB962C8B-B14F-4D97-AF65-F5344CB8AC3E}">
        <p14:creationId xmlns:p14="http://schemas.microsoft.com/office/powerpoint/2010/main" val="3065409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13</a:t>
            </a:fld>
            <a:endParaRPr lang="en-US" dirty="0"/>
          </a:p>
        </p:txBody>
      </p:sp>
    </p:spTree>
    <p:extLst>
      <p:ext uri="{BB962C8B-B14F-4D97-AF65-F5344CB8AC3E}">
        <p14:creationId xmlns:p14="http://schemas.microsoft.com/office/powerpoint/2010/main" val="1611688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14</a:t>
            </a:fld>
            <a:endParaRPr lang="en-US" dirty="0"/>
          </a:p>
        </p:txBody>
      </p:sp>
    </p:spTree>
    <p:extLst>
      <p:ext uri="{BB962C8B-B14F-4D97-AF65-F5344CB8AC3E}">
        <p14:creationId xmlns:p14="http://schemas.microsoft.com/office/powerpoint/2010/main" val="2996183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15</a:t>
            </a:fld>
            <a:endParaRPr lang="en-US" dirty="0"/>
          </a:p>
        </p:txBody>
      </p:sp>
    </p:spTree>
    <p:extLst>
      <p:ext uri="{BB962C8B-B14F-4D97-AF65-F5344CB8AC3E}">
        <p14:creationId xmlns:p14="http://schemas.microsoft.com/office/powerpoint/2010/main" val="3963274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16</a:t>
            </a:fld>
            <a:endParaRPr lang="en-US" dirty="0"/>
          </a:p>
        </p:txBody>
      </p:sp>
    </p:spTree>
    <p:extLst>
      <p:ext uri="{BB962C8B-B14F-4D97-AF65-F5344CB8AC3E}">
        <p14:creationId xmlns:p14="http://schemas.microsoft.com/office/powerpoint/2010/main" val="2571914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17</a:t>
            </a:fld>
            <a:endParaRPr lang="en-US" dirty="0"/>
          </a:p>
        </p:txBody>
      </p:sp>
    </p:spTree>
    <p:extLst>
      <p:ext uri="{BB962C8B-B14F-4D97-AF65-F5344CB8AC3E}">
        <p14:creationId xmlns:p14="http://schemas.microsoft.com/office/powerpoint/2010/main" val="20949156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en-US" sz="1200" kern="1200" dirty="0">
              <a:solidFill>
                <a:schemeClr val="tx1"/>
              </a:solidFill>
              <a:effectLst/>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18</a:t>
            </a:fld>
            <a:endParaRPr lang="en-US" dirty="0"/>
          </a:p>
        </p:txBody>
      </p:sp>
    </p:spTree>
    <p:extLst>
      <p:ext uri="{BB962C8B-B14F-4D97-AF65-F5344CB8AC3E}">
        <p14:creationId xmlns:p14="http://schemas.microsoft.com/office/powerpoint/2010/main" val="4069980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2</a:t>
            </a:fld>
            <a:endParaRPr lang="en-US" dirty="0"/>
          </a:p>
        </p:txBody>
      </p:sp>
    </p:spTree>
    <p:extLst>
      <p:ext uri="{BB962C8B-B14F-4D97-AF65-F5344CB8AC3E}">
        <p14:creationId xmlns:p14="http://schemas.microsoft.com/office/powerpoint/2010/main" val="902952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3</a:t>
            </a:fld>
            <a:endParaRPr lang="en-US" dirty="0"/>
          </a:p>
        </p:txBody>
      </p:sp>
    </p:spTree>
    <p:extLst>
      <p:ext uri="{BB962C8B-B14F-4D97-AF65-F5344CB8AC3E}">
        <p14:creationId xmlns:p14="http://schemas.microsoft.com/office/powerpoint/2010/main" val="339567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sz="1200" b="1" i="1" kern="0" dirty="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200" b="0" i="1" kern="0" dirty="0">
                <a:solidFill>
                  <a:srgbClr val="0000CC"/>
                </a:solidFill>
                <a:latin typeface="Cambria" panose="02040503050406030204" pitchFamily="18" charset="0"/>
                <a:cs typeface="Calibri" pitchFamily="34" charset="0"/>
              </a:rPr>
              <a:t>UT System includes the following participants - UT Arlington, UTD, UTEP, UTSA, UT Tyler, and UT Permian Basin.</a:t>
            </a:r>
          </a:p>
          <a:p>
            <a:pPr marL="171450" indent="-171450" eaLnBrk="1" hangingPunct="1">
              <a:buFont typeface="Arial" panose="020B0604020202020204" pitchFamily="34" charset="0"/>
              <a:buChar char="•"/>
            </a:pPr>
            <a:r>
              <a:rPr lang="en-US" sz="1200" i="1" kern="0" dirty="0">
                <a:solidFill>
                  <a:srgbClr val="0000CC"/>
                </a:solidFill>
                <a:latin typeface="Cambria" panose="02040503050406030204" pitchFamily="18" charset="0"/>
                <a:cs typeface="Calibri" pitchFamily="34" charset="0"/>
              </a:rPr>
              <a:t>UTRGV Peers includes 6 Peer institutions that participated in NSSE 2018. They are East Carolina University, Florida Atlantic University, New Mexico State University, University of Nevada-Las Vegas, UT El Paso, and UT San Antonio.</a:t>
            </a:r>
          </a:p>
          <a:p>
            <a:pPr marL="171450" indent="-171450" eaLnBrk="1" hangingPunct="1">
              <a:buFont typeface="Arial" panose="020B0604020202020204" pitchFamily="34" charset="0"/>
              <a:buChar char="•"/>
            </a:pPr>
            <a:r>
              <a:rPr lang="en-US" sz="1200" i="1" kern="0" dirty="0">
                <a:solidFill>
                  <a:srgbClr val="0000CC"/>
                </a:solidFill>
                <a:latin typeface="Cambria" panose="02040503050406030204" pitchFamily="18" charset="0"/>
                <a:cs typeface="Calibri" pitchFamily="34" charset="0"/>
              </a:rPr>
              <a:t>NSSE includes all other NSSE 2017 &amp; 2018 U.S. participants.</a:t>
            </a:r>
          </a:p>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4</a:t>
            </a:fld>
            <a:endParaRPr lang="en-US" dirty="0"/>
          </a:p>
        </p:txBody>
      </p:sp>
    </p:spTree>
    <p:extLst>
      <p:ext uri="{BB962C8B-B14F-4D97-AF65-F5344CB8AC3E}">
        <p14:creationId xmlns:p14="http://schemas.microsoft.com/office/powerpoint/2010/main" val="10528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latin typeface="Arial" pitchFamily="34" charset="0"/>
                <a:cs typeface="Arial" pitchFamily="34" charset="0"/>
              </a:rPr>
              <a:t>NSSE has 4 themes for student engagement. They are: Academic Challenge, Experiences with Faculty, Learning with Peers, and Campus Environment.</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5</a:t>
            </a:fld>
            <a:endParaRPr lang="en-US" dirty="0"/>
          </a:p>
        </p:txBody>
      </p:sp>
    </p:spTree>
    <p:extLst>
      <p:ext uri="{BB962C8B-B14F-4D97-AF65-F5344CB8AC3E}">
        <p14:creationId xmlns:p14="http://schemas.microsoft.com/office/powerpoint/2010/main" val="264009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latin typeface="Arial" pitchFamily="34" charset="0"/>
                <a:cs typeface="Arial" pitchFamily="34" charset="0"/>
              </a:rPr>
              <a:t>Each of the 4 themes has engagement indicators. The indicators are ….. (see table above).</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6</a:t>
            </a:fld>
            <a:endParaRPr lang="en-US" dirty="0"/>
          </a:p>
        </p:txBody>
      </p:sp>
    </p:spTree>
    <p:extLst>
      <p:ext uri="{BB962C8B-B14F-4D97-AF65-F5344CB8AC3E}">
        <p14:creationId xmlns:p14="http://schemas.microsoft.com/office/powerpoint/2010/main" val="2243189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UTRGV Peers, and all other NSSE schools on Academic Challenge. The Green Smiley face shows that we do significantly better than that category on the specific Engagement Indicator. The Red Frowning face indicate that we do significantly poorly than that category of schools on the specific Engagement Indicator. A Blank indicates no statistically significant difference. We have a few areas where we are better than our comparison groups and we also have a few areas which could use improvement.</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7</a:t>
            </a:fld>
            <a:endParaRPr lang="en-US" dirty="0"/>
          </a:p>
        </p:txBody>
      </p:sp>
    </p:spTree>
    <p:extLst>
      <p:ext uri="{BB962C8B-B14F-4D97-AF65-F5344CB8AC3E}">
        <p14:creationId xmlns:p14="http://schemas.microsoft.com/office/powerpoint/2010/main" val="160543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UTRGV Peers, and all other NSSE schools on Learning with Peers. We have mixed results on this Theme. Collaborative Learning is good, but diversity is lacking due to the homogeneous makeup of our student body.</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8</a:t>
            </a:fld>
            <a:endParaRPr lang="en-US" dirty="0"/>
          </a:p>
        </p:txBody>
      </p:sp>
    </p:spTree>
    <p:extLst>
      <p:ext uri="{BB962C8B-B14F-4D97-AF65-F5344CB8AC3E}">
        <p14:creationId xmlns:p14="http://schemas.microsoft.com/office/powerpoint/2010/main" val="349926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UTRGV Peers, and all other NSSE schools on Experiences with Faculty. This chart is a good indication of the faculty we have at UTRGV. They need to be applauded for their hard work. </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9</a:t>
            </a:fld>
            <a:endParaRPr lang="en-US" dirty="0"/>
          </a:p>
        </p:txBody>
      </p:sp>
    </p:spTree>
    <p:extLst>
      <p:ext uri="{BB962C8B-B14F-4D97-AF65-F5344CB8AC3E}">
        <p14:creationId xmlns:p14="http://schemas.microsoft.com/office/powerpoint/2010/main" val="1056170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1182688" y="2017713"/>
            <a:ext cx="7772400" cy="4114800"/>
          </a:xfrm>
          <a:prstGeom prst="rect">
            <a:avLst/>
          </a:prstGeom>
        </p:spPr>
        <p:txBody>
          <a:bodyPr/>
          <a:lstStyle/>
          <a:p>
            <a:pPr lvl="0"/>
            <a:endParaRPr lang="en-US" noProof="0" dirty="0"/>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62F4928A-C561-4813-A617-309617B45A09}"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9" name="Title 8"/>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14" name="Date Placeholder 13"/>
          <p:cNvSpPr>
            <a:spLocks noGrp="1"/>
          </p:cNvSpPr>
          <p:nvPr>
            <p:ph type="dt" sz="half" idx="10"/>
          </p:nvPr>
        </p:nvSpPr>
        <p:spPr>
          <a:xfrm>
            <a:off x="1162050" y="6243638"/>
            <a:ext cx="1905000" cy="457200"/>
          </a:xfrm>
          <a:prstGeom prst="rect">
            <a:avLst/>
          </a:prstGeom>
        </p:spPr>
        <p:txBody>
          <a:bodyPr/>
          <a:lstStyle/>
          <a:p>
            <a:pPr>
              <a:defRPr/>
            </a:pPr>
            <a:endParaRPr lang="en-US" dirty="0"/>
          </a:p>
        </p:txBody>
      </p:sp>
      <p:sp>
        <p:nvSpPr>
          <p:cNvPr id="15" name="Slide Number Placeholder 14"/>
          <p:cNvSpPr>
            <a:spLocks noGrp="1"/>
          </p:cNvSpPr>
          <p:nvPr>
            <p:ph type="sldNum" sz="quarter" idx="11"/>
          </p:nvPr>
        </p:nvSpPr>
        <p:spPr>
          <a:xfrm>
            <a:off x="4038600" y="6400800"/>
            <a:ext cx="1905000" cy="457200"/>
          </a:xfrm>
          <a:prstGeom prst="rect">
            <a:avLst/>
          </a:prstGeom>
        </p:spPr>
        <p:txBody>
          <a:bodyPr/>
          <a:lstStyle/>
          <a:p>
            <a:pPr>
              <a:defRPr/>
            </a:pPr>
            <a:fld id="{DD4AF19B-D1D7-4449-AABC-C30F945E182B}" type="slidenum">
              <a:rPr lang="en-US" smtClean="0"/>
              <a:pPr>
                <a:defRPr/>
              </a:pPr>
              <a:t>‹#›</a:t>
            </a:fld>
            <a:endParaRPr lang="en-US" dirty="0"/>
          </a:p>
        </p:txBody>
      </p:sp>
      <p:sp>
        <p:nvSpPr>
          <p:cNvPr id="16" name="Footer Placeholder 15"/>
          <p:cNvSpPr>
            <a:spLocks noGrp="1"/>
          </p:cNvSpPr>
          <p:nvPr>
            <p:ph type="ftr" sz="quarter" idx="12"/>
          </p:nvPr>
        </p:nvSpPr>
        <p:spPr>
          <a:xfrm>
            <a:off x="3657600" y="6243638"/>
            <a:ext cx="2895600" cy="457200"/>
          </a:xfrm>
          <a:prstGeom prst="rect">
            <a:avLst/>
          </a:prstGeom>
        </p:spPr>
        <p:txBody>
          <a:bodyPr/>
          <a:lstStyle/>
          <a:p>
            <a:pPr>
              <a:defRPr/>
            </a:pPr>
            <a:endParaRPr lang="en-US" dirty="0"/>
          </a:p>
        </p:txBody>
      </p:sp>
      <p:sp>
        <p:nvSpPr>
          <p:cNvPr id="6" name="Rectangle 5"/>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1826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6" name="Rectangle 5"/>
          <p:cNvSpPr/>
          <p:nvPr userDrawn="1"/>
        </p:nvSpPr>
        <p:spPr>
          <a:xfrm>
            <a:off x="0" y="0"/>
            <a:ext cx="9144000" cy="62048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3"/>
        </a:solidFill>
        <a:effectLst/>
      </p:bgPr>
    </p:bg>
    <p:spTree>
      <p:nvGrpSpPr>
        <p:cNvPr id="1" name=""/>
        <p:cNvGrpSpPr/>
        <p:nvPr/>
      </p:nvGrpSpPr>
      <p:grpSpPr>
        <a:xfrm>
          <a:off x="0" y="0"/>
          <a:ext cx="0" cy="0"/>
          <a:chOff x="0" y="0"/>
          <a:chExt cx="0" cy="0"/>
        </a:xfrm>
      </p:grpSpPr>
      <p:sp>
        <p:nvSpPr>
          <p:cNvPr id="5" name="Rectangle 4"/>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Rectangle 7"/>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873511B-BFC4-42D3-B193-8C18F21A68E8}" type="slidenum">
              <a:rPr lang="en-US"/>
              <a:pPr>
                <a:defRPr/>
              </a:pPr>
              <a:t>‹#›</a:t>
            </a:fld>
            <a:endParaRPr lang="en-US" dirty="0"/>
          </a:p>
        </p:txBody>
      </p:sp>
      <p:sp>
        <p:nvSpPr>
          <p:cNvPr id="8" name="Rectangle 7"/>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182688" y="2017713"/>
            <a:ext cx="7772400" cy="4114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DD0E6E27-D3B0-466B-9E06-EDB9F1FD80A3}"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529411B-491B-4050-9E1B-D1FB10C94248}"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67" name="Rectangle 19"/>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sp>
        <p:nvSpPr>
          <p:cNvPr id="130068" name="Rectangle 20"/>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657600" y="6391803"/>
            <a:ext cx="1610874" cy="436261"/>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utrgv.edu/sair"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22594" y="228600"/>
            <a:ext cx="9144000" cy="1295400"/>
          </a:xfrm>
        </p:spPr>
        <p:txBody>
          <a:bodyPr/>
          <a:lstStyle/>
          <a:p>
            <a:pPr algn="ctr" eaLnBrk="1" hangingPunct="1">
              <a:spcBef>
                <a:spcPts val="0"/>
              </a:spcBef>
              <a:buNone/>
            </a:pPr>
            <a:endParaRPr lang="en-US" sz="800" b="1" dirty="0">
              <a:latin typeface="Cambria" panose="02040503050406030204" pitchFamily="18" charset="0"/>
              <a:cs typeface="Arabic Typesetting" panose="03020402040406030203" pitchFamily="66" charset="-78"/>
            </a:endParaRPr>
          </a:p>
          <a:p>
            <a:pPr algn="ctr" eaLnBrk="1" hangingPunct="1">
              <a:spcBef>
                <a:spcPts val="0"/>
              </a:spcBef>
              <a:buNone/>
            </a:pPr>
            <a:r>
              <a:rPr lang="en-US" b="1" dirty="0">
                <a:solidFill>
                  <a:srgbClr val="0000FF"/>
                </a:solidFill>
                <a:latin typeface="Cambria" panose="02040503050406030204" pitchFamily="18" charset="0"/>
                <a:cs typeface="Arabic Typesetting" panose="03020402040406030203" pitchFamily="66" charset="-78"/>
              </a:rPr>
              <a:t>UTRGV</a:t>
            </a:r>
          </a:p>
          <a:p>
            <a:pPr algn="ctr" eaLnBrk="1" hangingPunct="1">
              <a:spcBef>
                <a:spcPts val="0"/>
              </a:spcBef>
              <a:buNone/>
            </a:pPr>
            <a:r>
              <a:rPr lang="en-US" b="1" dirty="0">
                <a:solidFill>
                  <a:srgbClr val="0000FF"/>
                </a:solidFill>
                <a:latin typeface="Cambria" panose="02040503050406030204" pitchFamily="18" charset="0"/>
                <a:cs typeface="Arabic Typesetting" panose="03020402040406030203" pitchFamily="66" charset="-78"/>
              </a:rPr>
              <a:t>2018 National Survey of Student Engagement (NSSE)</a:t>
            </a:r>
            <a:endParaRPr lang="en-US" sz="1800" b="1" dirty="0">
              <a:solidFill>
                <a:srgbClr val="0000FF"/>
              </a:solidFill>
              <a:latin typeface="Cambria" panose="02040503050406030204" pitchFamily="18" charset="0"/>
              <a:cs typeface="Arabic Typesetting" panose="03020402040406030203" pitchFamily="66" charset="-78"/>
            </a:endParaRPr>
          </a:p>
          <a:p>
            <a:pPr algn="ctr" eaLnBrk="1" hangingPunct="1">
              <a:spcBef>
                <a:spcPts val="0"/>
              </a:spcBef>
              <a:buFont typeface="Wingdings" pitchFamily="2" charset="2"/>
              <a:buNone/>
            </a:pPr>
            <a:endParaRPr lang="en-US" sz="1800" b="1" dirty="0">
              <a:latin typeface="Cambria" panose="02040503050406030204" pitchFamily="18" charset="0"/>
              <a:cs typeface="Arabic Typesetting" panose="03020402040406030203" pitchFamily="66" charset="-78"/>
            </a:endParaRPr>
          </a:p>
        </p:txBody>
      </p:sp>
      <p:cxnSp>
        <p:nvCxnSpPr>
          <p:cNvPr id="3" name="Straight Connector 2"/>
          <p:cNvCxnSpPr/>
          <p:nvPr/>
        </p:nvCxnSpPr>
        <p:spPr bwMode="auto">
          <a:xfrm>
            <a:off x="-9969" y="6080464"/>
            <a:ext cx="9153969" cy="0"/>
          </a:xfrm>
          <a:prstGeom prst="line">
            <a:avLst/>
          </a:prstGeom>
          <a:solidFill>
            <a:schemeClr val="accent1"/>
          </a:solidFill>
          <a:ln w="28575" cap="flat" cmpd="sng" algn="ctr">
            <a:solidFill>
              <a:srgbClr val="006600"/>
            </a:solidFill>
            <a:prstDash val="solid"/>
            <a:miter lim="800000"/>
            <a:headEnd type="none" w="med" len="med"/>
            <a:tailEnd type="none" w="med" len="med"/>
          </a:ln>
          <a:effectLst/>
        </p:spPr>
      </p:cxnSp>
      <p:cxnSp>
        <p:nvCxnSpPr>
          <p:cNvPr id="22" name="Straight Connector 21"/>
          <p:cNvCxnSpPr/>
          <p:nvPr/>
        </p:nvCxnSpPr>
        <p:spPr bwMode="auto">
          <a:xfrm>
            <a:off x="-22594" y="1600200"/>
            <a:ext cx="9153969" cy="0"/>
          </a:xfrm>
          <a:prstGeom prst="line">
            <a:avLst/>
          </a:prstGeom>
          <a:solidFill>
            <a:schemeClr val="accent1"/>
          </a:solidFill>
          <a:ln w="28575" cap="flat" cmpd="sng" algn="ctr">
            <a:solidFill>
              <a:srgbClr val="006600"/>
            </a:solidFill>
            <a:prstDash val="solid"/>
            <a:miter lim="800000"/>
            <a:headEnd type="none" w="med" len="med"/>
            <a:tailEnd type="none" w="med" len="med"/>
          </a:ln>
          <a:effectLst/>
        </p:spPr>
      </p:cxnSp>
      <p:sp>
        <p:nvSpPr>
          <p:cNvPr id="2" name="Content Placeholder 1"/>
          <p:cNvSpPr>
            <a:spLocks noGrp="1"/>
          </p:cNvSpPr>
          <p:nvPr>
            <p:ph sz="half" idx="1"/>
          </p:nvPr>
        </p:nvSpPr>
        <p:spPr>
          <a:xfrm>
            <a:off x="835450" y="1889463"/>
            <a:ext cx="7427912" cy="4114800"/>
          </a:xfrm>
        </p:spPr>
        <p:txBody>
          <a:bodyPr/>
          <a:lstStyle/>
          <a:p>
            <a:pPr marL="0" indent="0" algn="ctr">
              <a:buNone/>
            </a:pPr>
            <a:r>
              <a:rPr lang="en-US" sz="3200" b="1" dirty="0">
                <a:solidFill>
                  <a:srgbClr val="006600"/>
                </a:solidFill>
                <a:latin typeface="Cambria" panose="02040503050406030204" pitchFamily="18" charset="0"/>
              </a:rPr>
              <a:t>Survey Highlights</a:t>
            </a:r>
          </a:p>
          <a:p>
            <a:pPr marL="0" indent="0" algn="ctr">
              <a:buNone/>
            </a:pPr>
            <a:endParaRPr lang="en-US" b="1" dirty="0">
              <a:latin typeface="Cambria" panose="02040503050406030204" pitchFamily="18" charset="0"/>
            </a:endParaRPr>
          </a:p>
          <a:p>
            <a:pPr marL="0" indent="0" algn="ctr">
              <a:buNone/>
            </a:pPr>
            <a:endParaRPr lang="en-US" b="1" dirty="0">
              <a:latin typeface="Cambria" panose="02040503050406030204" pitchFamily="18" charset="0"/>
            </a:endParaRPr>
          </a:p>
          <a:p>
            <a:pPr algn="ctr" eaLnBrk="1" hangingPunct="1">
              <a:buNone/>
            </a:pPr>
            <a:r>
              <a:rPr lang="en-US" sz="2000" b="1" dirty="0">
                <a:solidFill>
                  <a:srgbClr val="0000FF"/>
                </a:solidFill>
                <a:latin typeface="Cambria" panose="02040503050406030204" pitchFamily="18" charset="0"/>
                <a:cs typeface="Calibri" pitchFamily="34" charset="0"/>
              </a:rPr>
              <a:t>Prepared by:</a:t>
            </a:r>
          </a:p>
          <a:p>
            <a:pPr algn="ctr" eaLnBrk="1" hangingPunct="1">
              <a:buNone/>
            </a:pPr>
            <a:r>
              <a:rPr lang="en-US" sz="2000" b="1" dirty="0">
                <a:solidFill>
                  <a:srgbClr val="0000FF"/>
                </a:solidFill>
                <a:latin typeface="Cambria" panose="02040503050406030204" pitchFamily="18" charset="0"/>
                <a:cs typeface="Calibri" pitchFamily="34" charset="0"/>
              </a:rPr>
              <a:t>Office of Strategic Analysis and Institutional Reporting (SAIR)</a:t>
            </a:r>
          </a:p>
          <a:p>
            <a:pPr algn="ctr" eaLnBrk="1" hangingPunct="1">
              <a:buNone/>
            </a:pPr>
            <a:endParaRPr lang="en-US" sz="2000" b="1" dirty="0">
              <a:solidFill>
                <a:srgbClr val="006600"/>
              </a:solidFill>
              <a:latin typeface="Cambria" panose="02040503050406030204" pitchFamily="18" charset="0"/>
              <a:cs typeface="Calibri" pitchFamily="34" charset="0"/>
            </a:endParaRPr>
          </a:p>
          <a:p>
            <a:pPr algn="ctr" eaLnBrk="1" hangingPunct="1">
              <a:buNone/>
            </a:pPr>
            <a:endParaRPr lang="en-US" sz="2000" b="1" dirty="0">
              <a:solidFill>
                <a:srgbClr val="006600"/>
              </a:solidFill>
              <a:latin typeface="Cambria" panose="02040503050406030204" pitchFamily="18" charset="0"/>
              <a:cs typeface="Calibri" pitchFamily="34" charset="0"/>
            </a:endParaRPr>
          </a:p>
          <a:p>
            <a:pPr algn="ctr" eaLnBrk="1" hangingPunct="1">
              <a:buNone/>
            </a:pPr>
            <a:r>
              <a:rPr lang="en-US" sz="2000" b="1" dirty="0">
                <a:solidFill>
                  <a:srgbClr val="006600"/>
                </a:solidFill>
                <a:latin typeface="Cambria" panose="02040503050406030204" pitchFamily="18" charset="0"/>
                <a:cs typeface="Calibri" pitchFamily="34" charset="0"/>
              </a:rPr>
              <a:t>December 2018</a:t>
            </a:r>
          </a:p>
          <a:p>
            <a:pPr>
              <a:lnSpc>
                <a:spcPct val="80000"/>
              </a:lnSpc>
            </a:pPr>
            <a:endParaRPr lang="en-US" altLang="en-US" sz="2000" b="1" dirty="0">
              <a:solidFill>
                <a:srgbClr val="006600"/>
              </a:solidFill>
            </a:endParaRPr>
          </a:p>
          <a:p>
            <a:pPr marL="0" indent="0" algn="ctr">
              <a:buNone/>
            </a:pPr>
            <a:endParaRPr lang="en-US" sz="2000" b="1" dirty="0">
              <a:latin typeface="Cambria" panose="02040503050406030204" pitchFamily="18" charset="0"/>
            </a:endParaRPr>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18" name="Group 2"/>
          <p:cNvGraphicFramePr>
            <a:graphicFrameLocks noGrp="1"/>
          </p:cNvGraphicFramePr>
          <p:nvPr>
            <p:ph idx="1"/>
            <p:extLst>
              <p:ext uri="{D42A27DB-BD31-4B8C-83A1-F6EECF244321}">
                <p14:modId xmlns:p14="http://schemas.microsoft.com/office/powerpoint/2010/main" val="1866644752"/>
              </p:ext>
            </p:extLst>
          </p:nvPr>
        </p:nvGraphicFramePr>
        <p:xfrm>
          <a:off x="1295400" y="1995550"/>
          <a:ext cx="7010396" cy="2547717"/>
        </p:xfrm>
        <a:graphic>
          <a:graphicData uri="http://schemas.openxmlformats.org/drawingml/2006/table">
            <a:tbl>
              <a:tblPr/>
              <a:tblGrid>
                <a:gridCol w="1636260">
                  <a:extLst>
                    <a:ext uri="{9D8B030D-6E8A-4147-A177-3AD203B41FA5}">
                      <a16:colId xmlns:a16="http://schemas.microsoft.com/office/drawing/2014/main" val="20000"/>
                    </a:ext>
                  </a:extLst>
                </a:gridCol>
                <a:gridCol w="802140">
                  <a:extLst>
                    <a:ext uri="{9D8B030D-6E8A-4147-A177-3AD203B41FA5}">
                      <a16:colId xmlns:a16="http://schemas.microsoft.com/office/drawing/2014/main" val="20001"/>
                    </a:ext>
                  </a:extLst>
                </a:gridCol>
                <a:gridCol w="535391">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Campus Environment</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Quality of Interactions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41.6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40.0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Supportive Environment</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37.4</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31.4</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 name="Text Box 104"/>
          <p:cNvSpPr txBox="1">
            <a:spLocks noChangeArrowheads="1"/>
          </p:cNvSpPr>
          <p:nvPr/>
        </p:nvSpPr>
        <p:spPr bwMode="auto">
          <a:xfrm>
            <a:off x="4419600" y="363813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7" name="Text Box 104"/>
          <p:cNvSpPr txBox="1">
            <a:spLocks noChangeArrowheads="1"/>
          </p:cNvSpPr>
          <p:nvPr/>
        </p:nvSpPr>
        <p:spPr bwMode="auto">
          <a:xfrm>
            <a:off x="5105400" y="410312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7807171" y="363813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6477000" y="363813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30"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Campus Environment</a:t>
            </a:r>
            <a:endParaRPr lang="en-US" sz="2800" b="1" u="sng" dirty="0">
              <a:solidFill>
                <a:srgbClr val="0000FF"/>
              </a:solidFill>
              <a:latin typeface="Cambria" panose="02040503050406030204" pitchFamily="18" charset="0"/>
              <a:cs typeface="Calibri" pitchFamily="34" charset="0"/>
            </a:endParaRPr>
          </a:p>
        </p:txBody>
      </p:sp>
      <p:sp>
        <p:nvSpPr>
          <p:cNvPr id="17" name="Text Box 104">
            <a:extLst>
              <a:ext uri="{FF2B5EF4-FFF2-40B4-BE49-F238E27FC236}">
                <a16:creationId xmlns:a16="http://schemas.microsoft.com/office/drawing/2014/main" id="{3BB69D5B-2BC9-415B-A1E1-D72E735554E5}"/>
              </a:ext>
            </a:extLst>
          </p:cNvPr>
          <p:cNvSpPr txBox="1">
            <a:spLocks noChangeArrowheads="1"/>
          </p:cNvSpPr>
          <p:nvPr/>
        </p:nvSpPr>
        <p:spPr bwMode="auto">
          <a:xfrm>
            <a:off x="6477000" y="410312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extLst>
      <p:ext uri="{BB962C8B-B14F-4D97-AF65-F5344CB8AC3E}">
        <p14:creationId xmlns:p14="http://schemas.microsoft.com/office/powerpoint/2010/main" val="59082684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852487"/>
          </a:xfrm>
          <a:prstGeom prst="rect">
            <a:avLst/>
          </a:prstGeom>
        </p:spPr>
        <p:txBody>
          <a:bodyPr/>
          <a:lstStyle/>
          <a:p>
            <a:pPr algn="ctr" eaLnBrk="1" hangingPunct="1"/>
            <a:r>
              <a:rPr lang="en-US" sz="3200" b="1" dirty="0">
                <a:solidFill>
                  <a:srgbClr val="0000FF"/>
                </a:solidFill>
                <a:latin typeface="Cambria" panose="02040503050406030204" pitchFamily="18" charset="0"/>
                <a:cs typeface="Calibri" pitchFamily="34" charset="0"/>
              </a:rPr>
              <a:t>Satisfaction with UTRGV</a:t>
            </a:r>
            <a:endParaRPr lang="en-US" sz="3200" b="1" u="sng" dirty="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4"/>
          <p:cNvSpPr/>
          <p:nvPr/>
        </p:nvSpPr>
        <p:spPr>
          <a:xfrm>
            <a:off x="1524000" y="1196756"/>
            <a:ext cx="6096000" cy="646331"/>
          </a:xfrm>
          <a:prstGeom prst="rect">
            <a:avLst/>
          </a:prstGeom>
        </p:spPr>
        <p:txBody>
          <a:bodyPr wrap="square">
            <a:spAutoFit/>
          </a:bodyPr>
          <a:lstStyle/>
          <a:p>
            <a:pPr algn="ctr"/>
            <a:r>
              <a:rPr lang="en-US" sz="1800" dirty="0">
                <a:latin typeface="Cambria" panose="02040503050406030204" pitchFamily="18" charset="0"/>
              </a:rPr>
              <a:t>Percentage of Students Rating Their Overall Experience at their institution as "Excellent" or "Good"</a:t>
            </a:r>
          </a:p>
        </p:txBody>
      </p:sp>
      <p:graphicFrame>
        <p:nvGraphicFramePr>
          <p:cNvPr id="7" name="Chart 6">
            <a:extLst>
              <a:ext uri="{FF2B5EF4-FFF2-40B4-BE49-F238E27FC236}">
                <a16:creationId xmlns:a16="http://schemas.microsoft.com/office/drawing/2014/main" id="{E7FE467A-441B-4D51-BB78-86030FD69CF3}"/>
              </a:ext>
            </a:extLst>
          </p:cNvPr>
          <p:cNvGraphicFramePr>
            <a:graphicFrameLocks/>
          </p:cNvGraphicFramePr>
          <p:nvPr>
            <p:extLst>
              <p:ext uri="{D42A27DB-BD31-4B8C-83A1-F6EECF244321}">
                <p14:modId xmlns:p14="http://schemas.microsoft.com/office/powerpoint/2010/main" val="65631907"/>
              </p:ext>
            </p:extLst>
          </p:nvPr>
        </p:nvGraphicFramePr>
        <p:xfrm>
          <a:off x="1524000" y="2009077"/>
          <a:ext cx="6096000" cy="34983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092211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7" name="Rectangle 6"/>
          <p:cNvSpPr/>
          <p:nvPr/>
        </p:nvSpPr>
        <p:spPr>
          <a:xfrm>
            <a:off x="1538424" y="1196756"/>
            <a:ext cx="6096000" cy="646331"/>
          </a:xfrm>
          <a:prstGeom prst="rect">
            <a:avLst/>
          </a:prstGeom>
        </p:spPr>
        <p:txBody>
          <a:bodyPr wrap="square">
            <a:spAutoFit/>
          </a:bodyPr>
          <a:lstStyle/>
          <a:p>
            <a:pPr algn="ctr"/>
            <a:r>
              <a:rPr lang="en-US" sz="1800" dirty="0">
                <a:latin typeface="Cambria" panose="02040503050406030204" pitchFamily="18" charset="0"/>
              </a:rPr>
              <a:t>Percentage of Students who would “Definitely” or “Probably” Attend this Institution Again</a:t>
            </a:r>
          </a:p>
        </p:txBody>
      </p:sp>
      <p:sp>
        <p:nvSpPr>
          <p:cNvPr id="9" name="Rectangle 4"/>
          <p:cNvSpPr txBox="1">
            <a:spLocks noChangeArrowheads="1"/>
          </p:cNvSpPr>
          <p:nvPr/>
        </p:nvSpPr>
        <p:spPr>
          <a:xfrm>
            <a:off x="0" y="183357"/>
            <a:ext cx="9144000" cy="85248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3200" b="1" kern="0" dirty="0">
                <a:solidFill>
                  <a:srgbClr val="0000FF"/>
                </a:solidFill>
                <a:latin typeface="Cambria" panose="02040503050406030204" pitchFamily="18" charset="0"/>
                <a:cs typeface="Calibri" pitchFamily="34" charset="0"/>
              </a:rPr>
              <a:t>Satisfaction with UTRGV</a:t>
            </a:r>
            <a:endParaRPr lang="en-US" sz="3200" b="1" u="sng" kern="0" dirty="0">
              <a:solidFill>
                <a:srgbClr val="0000FF"/>
              </a:solidFill>
              <a:latin typeface="Cambria" panose="02040503050406030204" pitchFamily="18" charset="0"/>
              <a:cs typeface="Calibri" pitchFamily="34" charset="0"/>
            </a:endParaRPr>
          </a:p>
        </p:txBody>
      </p:sp>
      <p:graphicFrame>
        <p:nvGraphicFramePr>
          <p:cNvPr id="8" name="Chart 7">
            <a:extLst>
              <a:ext uri="{FF2B5EF4-FFF2-40B4-BE49-F238E27FC236}">
                <a16:creationId xmlns:a16="http://schemas.microsoft.com/office/drawing/2014/main" id="{46852906-F4F2-430E-B25A-75007FBBA0D8}"/>
              </a:ext>
            </a:extLst>
          </p:cNvPr>
          <p:cNvGraphicFramePr>
            <a:graphicFrameLocks/>
          </p:cNvGraphicFramePr>
          <p:nvPr>
            <p:extLst>
              <p:ext uri="{D42A27DB-BD31-4B8C-83A1-F6EECF244321}">
                <p14:modId xmlns:p14="http://schemas.microsoft.com/office/powerpoint/2010/main" val="4281760912"/>
              </p:ext>
            </p:extLst>
          </p:nvPr>
        </p:nvGraphicFramePr>
        <p:xfrm>
          <a:off x="1143000" y="2021720"/>
          <a:ext cx="6781800" cy="35408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943340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1143000" y="1291856"/>
            <a:ext cx="7696200" cy="46863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800" b="1" kern="0" dirty="0">
                <a:solidFill>
                  <a:schemeClr val="tx1"/>
                </a:solidFill>
                <a:latin typeface="Cambria" panose="02040503050406030204" pitchFamily="18" charset="0"/>
                <a:cs typeface="Calibri" pitchFamily="34" charset="0"/>
              </a:rPr>
              <a:t>Faculty:</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Clearly explain course goals &amp; requirements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Teach course sessions in an organized way</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Use examples or illustrations to explain difficult points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Provide feedback on a draft or work in progress</a:t>
            </a:r>
          </a:p>
          <a:p>
            <a:pPr eaLnBrk="1" hangingPunct="1"/>
            <a:endParaRPr lang="en-US" sz="1800" kern="0" dirty="0">
              <a:solidFill>
                <a:schemeClr val="tx1"/>
              </a:solidFill>
              <a:latin typeface="Cambria" panose="02040503050406030204" pitchFamily="18" charset="0"/>
              <a:cs typeface="Calibri" pitchFamily="34" charset="0"/>
            </a:endParaRPr>
          </a:p>
          <a:p>
            <a:pPr eaLnBrk="1" hangingPunct="1"/>
            <a:r>
              <a:rPr lang="en-US" sz="1800" kern="0" dirty="0">
                <a:solidFill>
                  <a:schemeClr val="tx1"/>
                </a:solidFill>
                <a:latin typeface="Cambria" panose="02040503050406030204" pitchFamily="18" charset="0"/>
                <a:cs typeface="Calibri" pitchFamily="34" charset="0"/>
              </a:rPr>
              <a:t>Students: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Come prepared to class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Work with other students on course projects or assignments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Participate in community service &amp; volunteer work</a:t>
            </a:r>
          </a:p>
          <a:p>
            <a:pPr eaLnBrk="1" hangingPunct="1"/>
            <a:endParaRPr lang="en-US" sz="1800" kern="0" dirty="0">
              <a:solidFill>
                <a:schemeClr val="tx1"/>
              </a:solidFill>
              <a:latin typeface="Cambria" panose="02040503050406030204" pitchFamily="18" charset="0"/>
              <a:cs typeface="Calibri" pitchFamily="34" charset="0"/>
            </a:endParaRPr>
          </a:p>
          <a:p>
            <a:pPr eaLnBrk="1" hangingPunct="1"/>
            <a:r>
              <a:rPr lang="en-US" sz="1800" kern="0" dirty="0">
                <a:solidFill>
                  <a:schemeClr val="tx1"/>
                </a:solidFill>
                <a:latin typeface="Cambria" panose="02040503050406030204" pitchFamily="18" charset="0"/>
                <a:cs typeface="Calibri" pitchFamily="34" charset="0"/>
              </a:rPr>
              <a:t>Institution contributes by:</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Including community-based (service-learning) projects in some courses</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Providing the experience to speak clearly and effectively</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Providing the experience to work effectively with others</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Providing the experience to develop/clarify a personal code of values &amp; ethics</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Helping manage non-academic responsibilities (work, family, etc.)</a:t>
            </a:r>
          </a:p>
          <a:p>
            <a:pPr eaLnBrk="1" hangingPunct="1"/>
            <a:endParaRPr lang="en-US" sz="1600" b="1" kern="0" dirty="0">
              <a:solidFill>
                <a:schemeClr val="tx1"/>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8353" y="113503"/>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First-Year Students had </a:t>
            </a:r>
            <a:r>
              <a:rPr lang="en-US" sz="2400" b="1" u="sng" kern="0" dirty="0">
                <a:solidFill>
                  <a:srgbClr val="0000FF"/>
                </a:solidFill>
                <a:uFill>
                  <a:solidFill>
                    <a:srgbClr val="FF0000"/>
                  </a:solidFill>
                </a:uFill>
                <a:latin typeface="Cambria" panose="02040503050406030204" pitchFamily="18" charset="0"/>
                <a:cs typeface="Calibri" pitchFamily="34" charset="0"/>
              </a:rPr>
              <a:t>significantly higher</a:t>
            </a:r>
            <a:r>
              <a:rPr lang="en-US" sz="2400" b="1" kern="0" dirty="0">
                <a:solidFill>
                  <a:srgbClr val="0000FF"/>
                </a:solidFill>
                <a:uFill>
                  <a:solidFill>
                    <a:srgbClr val="FF0000"/>
                  </a:solidFill>
                </a:uFill>
                <a:latin typeface="Cambria" panose="02040503050406030204" pitchFamily="18" charset="0"/>
                <a:cs typeface="Calibri" pitchFamily="34" charset="0"/>
              </a:rPr>
              <a:t> </a:t>
            </a:r>
            <a:r>
              <a:rPr lang="en-US" sz="2400" b="1" kern="0" dirty="0">
                <a:solidFill>
                  <a:srgbClr val="0000FF"/>
                </a:solidFill>
                <a:latin typeface="Cambria" panose="02040503050406030204" pitchFamily="18" charset="0"/>
                <a:cs typeface="Calibri" pitchFamily="34" charset="0"/>
              </a:rPr>
              <a:t>scores on the following as compared to Comparison Institution Groups</a:t>
            </a:r>
          </a:p>
        </p:txBody>
      </p:sp>
    </p:spTree>
    <p:extLst>
      <p:ext uri="{BB962C8B-B14F-4D97-AF65-F5344CB8AC3E}">
        <p14:creationId xmlns:p14="http://schemas.microsoft.com/office/powerpoint/2010/main" val="2109259189"/>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914400" y="1252873"/>
            <a:ext cx="7696200" cy="2065368"/>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800" kern="0" dirty="0">
                <a:solidFill>
                  <a:schemeClr val="tx1"/>
                </a:solidFill>
                <a:latin typeface="Cambria" panose="02040503050406030204" pitchFamily="18" charset="0"/>
                <a:cs typeface="Calibri" pitchFamily="34" charset="0"/>
              </a:rPr>
              <a:t>Students: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Having interactions and discussions with diverse groups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Holding formal leadership roles in student organization/group</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Number of hours spent on preparing for class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Participating in co-curricular activities (organizations, campus publications, etc.)</a:t>
            </a:r>
          </a:p>
          <a:p>
            <a:pPr eaLnBrk="1" hangingPunct="1"/>
            <a:endParaRPr lang="en-US" sz="1800" kern="0" dirty="0">
              <a:solidFill>
                <a:schemeClr val="tx1"/>
              </a:solidFill>
              <a:latin typeface="Cambria" panose="02040503050406030204" pitchFamily="18" charset="0"/>
              <a:cs typeface="Calibri" pitchFamily="34" charset="0"/>
            </a:endParaRPr>
          </a:p>
          <a:p>
            <a:pPr eaLnBrk="1" hangingPunct="1"/>
            <a:endParaRPr lang="en-US" sz="1600" b="1" kern="0" dirty="0">
              <a:solidFill>
                <a:schemeClr val="tx1"/>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8353" y="113503"/>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First-Year Students had </a:t>
            </a:r>
            <a:r>
              <a:rPr lang="en-US" sz="2400" b="1" u="sng" kern="0" dirty="0">
                <a:solidFill>
                  <a:srgbClr val="0000FF"/>
                </a:solidFill>
                <a:uFill>
                  <a:solidFill>
                    <a:srgbClr val="FF0000"/>
                  </a:solidFill>
                </a:uFill>
                <a:latin typeface="Cambria" panose="02040503050406030204" pitchFamily="18" charset="0"/>
                <a:cs typeface="Calibri" pitchFamily="34" charset="0"/>
              </a:rPr>
              <a:t>significantly lower</a:t>
            </a:r>
            <a:r>
              <a:rPr lang="en-US" sz="2400" b="1" kern="0" dirty="0">
                <a:solidFill>
                  <a:srgbClr val="0000FF"/>
                </a:solidFill>
                <a:uFill>
                  <a:solidFill>
                    <a:srgbClr val="FF0000"/>
                  </a:solidFill>
                </a:uFill>
                <a:latin typeface="Cambria" panose="02040503050406030204" pitchFamily="18" charset="0"/>
                <a:cs typeface="Calibri" pitchFamily="34" charset="0"/>
              </a:rPr>
              <a:t> </a:t>
            </a:r>
            <a:r>
              <a:rPr lang="en-US" sz="2400" b="1" kern="0" dirty="0">
                <a:solidFill>
                  <a:srgbClr val="0000FF"/>
                </a:solidFill>
                <a:latin typeface="Cambria" panose="02040503050406030204" pitchFamily="18" charset="0"/>
                <a:cs typeface="Calibri" pitchFamily="34" charset="0"/>
              </a:rPr>
              <a:t>scores on the following as compared to Comparison Institution Groups</a:t>
            </a:r>
          </a:p>
        </p:txBody>
      </p:sp>
    </p:spTree>
    <p:extLst>
      <p:ext uri="{BB962C8B-B14F-4D97-AF65-F5344CB8AC3E}">
        <p14:creationId xmlns:p14="http://schemas.microsoft.com/office/powerpoint/2010/main" val="4289357828"/>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990600" y="1447801"/>
            <a:ext cx="7696200" cy="2362198"/>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800" kern="0" dirty="0">
                <a:solidFill>
                  <a:schemeClr val="tx1"/>
                </a:solidFill>
                <a:latin typeface="Cambria" panose="02040503050406030204" pitchFamily="18" charset="0"/>
                <a:cs typeface="Calibri" pitchFamily="34" charset="0"/>
              </a:rPr>
              <a:t>Students:</a:t>
            </a:r>
            <a:endParaRPr lang="en-US" sz="1600" kern="0" dirty="0">
              <a:solidFill>
                <a:schemeClr val="tx1"/>
              </a:solidFill>
              <a:latin typeface="Cambria" panose="02040503050406030204" pitchFamily="18" charset="0"/>
              <a:cs typeface="Calibri" pitchFamily="34" charset="0"/>
            </a:endParaRP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Participate in community service &amp; volunteer work</a:t>
            </a:r>
          </a:p>
          <a:p>
            <a:pPr eaLnBrk="1" hangingPunct="1"/>
            <a:endParaRPr lang="en-US" sz="1800" kern="0" dirty="0">
              <a:solidFill>
                <a:schemeClr val="tx1"/>
              </a:solidFill>
              <a:latin typeface="Cambria" panose="02040503050406030204" pitchFamily="18" charset="0"/>
              <a:cs typeface="Calibri" pitchFamily="34" charset="0"/>
            </a:endParaRPr>
          </a:p>
          <a:p>
            <a:pPr eaLnBrk="1" hangingPunct="1"/>
            <a:r>
              <a:rPr lang="en-US" sz="1800" kern="0" dirty="0">
                <a:solidFill>
                  <a:schemeClr val="tx1"/>
                </a:solidFill>
                <a:latin typeface="Cambria" panose="02040503050406030204" pitchFamily="18" charset="0"/>
                <a:cs typeface="Calibri" pitchFamily="34" charset="0"/>
              </a:rPr>
              <a:t>Institution contributes by:</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Including community-based (service-learning) projects in some courses</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Providing the experience to develop/clarify a personal code of values &amp; ethics</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Helping manage non-academic responsibilities (work, family, etc.)</a:t>
            </a:r>
          </a:p>
          <a:p>
            <a:pPr eaLnBrk="1" hangingPunct="1"/>
            <a:endParaRPr lang="en-US" sz="1600" b="1" kern="0" dirty="0">
              <a:solidFill>
                <a:schemeClr val="tx1"/>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0" y="76200"/>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Senior Students had </a:t>
            </a:r>
            <a:r>
              <a:rPr lang="en-US" sz="2400" b="1" u="sng" kern="0" dirty="0">
                <a:solidFill>
                  <a:srgbClr val="0000FF"/>
                </a:solidFill>
                <a:uFill>
                  <a:solidFill>
                    <a:srgbClr val="FF0000"/>
                  </a:solidFill>
                </a:uFill>
                <a:latin typeface="Cambria" panose="02040503050406030204" pitchFamily="18" charset="0"/>
                <a:cs typeface="Calibri" pitchFamily="34" charset="0"/>
              </a:rPr>
              <a:t>significantly higher</a:t>
            </a:r>
            <a:r>
              <a:rPr lang="en-US" sz="2400" b="1" kern="0" dirty="0">
                <a:solidFill>
                  <a:srgbClr val="0000FF"/>
                </a:solidFill>
                <a:uFill>
                  <a:solidFill>
                    <a:srgbClr val="FF0000"/>
                  </a:solidFill>
                </a:uFill>
                <a:latin typeface="Cambria" panose="02040503050406030204" pitchFamily="18" charset="0"/>
                <a:cs typeface="Calibri" pitchFamily="34" charset="0"/>
              </a:rPr>
              <a:t> </a:t>
            </a:r>
            <a:r>
              <a:rPr lang="en-US" sz="2400" b="1" kern="0" dirty="0">
                <a:solidFill>
                  <a:srgbClr val="0000FF"/>
                </a:solidFill>
                <a:latin typeface="Cambria" panose="02040503050406030204" pitchFamily="18" charset="0"/>
                <a:cs typeface="Calibri" pitchFamily="34" charset="0"/>
              </a:rPr>
              <a:t>scores on the following as compared to Comparison Institution Groups</a:t>
            </a:r>
          </a:p>
        </p:txBody>
      </p:sp>
    </p:spTree>
    <p:extLst>
      <p:ext uri="{BB962C8B-B14F-4D97-AF65-F5344CB8AC3E}">
        <p14:creationId xmlns:p14="http://schemas.microsoft.com/office/powerpoint/2010/main" val="1586603786"/>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914400" y="1219200"/>
            <a:ext cx="7696200" cy="47243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800" kern="0" dirty="0">
                <a:solidFill>
                  <a:schemeClr val="tx1"/>
                </a:solidFill>
                <a:latin typeface="Cambria" panose="02040503050406030204" pitchFamily="18" charset="0"/>
                <a:cs typeface="Calibri" pitchFamily="34" charset="0"/>
              </a:rPr>
              <a:t>Students:</a:t>
            </a:r>
            <a:endParaRPr lang="en-US" sz="1600" kern="0" dirty="0">
              <a:solidFill>
                <a:schemeClr val="tx1"/>
              </a:solidFill>
              <a:latin typeface="Cambria" panose="02040503050406030204" pitchFamily="18" charset="0"/>
              <a:cs typeface="Calibri" pitchFamily="34" charset="0"/>
            </a:endParaRP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Connecting learning to societal problems or issues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Including diverse perspectives in course discussions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Examining the strengths &amp; weaknesses of one’s own views on a topic or issue</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Trying to better understand someone else’s views by imagining how an issue looks from their perspective</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Learned something that changed the way one understands an issue or concept</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Having interactions and discussions with diverse groups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Identifying key information from reading assignments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Summarized what one learned in class or from course materials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Quality of interactions with academic advisors</a:t>
            </a:r>
          </a:p>
          <a:p>
            <a:pPr marL="690563" indent="-350838"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Preparing for class</a:t>
            </a:r>
          </a:p>
          <a:p>
            <a:pPr eaLnBrk="1" hangingPunct="1"/>
            <a:endParaRPr lang="en-US" sz="1600" kern="0" dirty="0">
              <a:solidFill>
                <a:schemeClr val="tx1"/>
              </a:solidFill>
              <a:latin typeface="Cambria" panose="02040503050406030204" pitchFamily="18" charset="0"/>
              <a:cs typeface="Calibri" pitchFamily="34" charset="0"/>
            </a:endParaRPr>
          </a:p>
          <a:p>
            <a:pPr eaLnBrk="1" hangingPunct="1"/>
            <a:r>
              <a:rPr lang="en-US" sz="1800" kern="0" dirty="0">
                <a:solidFill>
                  <a:schemeClr val="tx1"/>
                </a:solidFill>
                <a:latin typeface="Cambria" panose="02040503050406030204" pitchFamily="18" charset="0"/>
                <a:cs typeface="Calibri" pitchFamily="34" charset="0"/>
              </a:rPr>
              <a:t>Institution emphasizes:</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Spending significant amounts of time studying &amp; on academic work</a:t>
            </a:r>
          </a:p>
          <a:p>
            <a:pPr marL="625475" indent="-28575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Encouraging contact among students from different backgrounds</a:t>
            </a:r>
          </a:p>
          <a:p>
            <a:pPr eaLnBrk="1" hangingPunct="1"/>
            <a:endParaRPr lang="en-US" sz="1600" b="1" kern="0" dirty="0">
              <a:solidFill>
                <a:schemeClr val="tx1"/>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8353" y="76200"/>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Senior Students had </a:t>
            </a:r>
            <a:r>
              <a:rPr lang="en-US" sz="2400" u="sng" kern="0" dirty="0">
                <a:solidFill>
                  <a:srgbClr val="0000FF"/>
                </a:solidFill>
                <a:uFill>
                  <a:solidFill>
                    <a:srgbClr val="FF0000"/>
                  </a:solidFill>
                </a:uFill>
                <a:latin typeface="Cambria" panose="02040503050406030204" pitchFamily="18" charset="0"/>
                <a:cs typeface="Calibri" pitchFamily="34" charset="0"/>
              </a:rPr>
              <a:t>significantly lower</a:t>
            </a:r>
            <a:r>
              <a:rPr lang="en-US" sz="2400" b="1" kern="0" dirty="0">
                <a:solidFill>
                  <a:srgbClr val="0000FF"/>
                </a:solidFill>
                <a:latin typeface="Cambria" panose="02040503050406030204" pitchFamily="18" charset="0"/>
                <a:cs typeface="Calibri" pitchFamily="34" charset="0"/>
              </a:rPr>
              <a:t> scores on the following as compared to Comparison Institution Groups</a:t>
            </a:r>
          </a:p>
        </p:txBody>
      </p:sp>
    </p:spTree>
    <p:extLst>
      <p:ext uri="{BB962C8B-B14F-4D97-AF65-F5344CB8AC3E}">
        <p14:creationId xmlns:p14="http://schemas.microsoft.com/office/powerpoint/2010/main" val="4516201"/>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878900"/>
            <a:ext cx="9144000" cy="0"/>
          </a:xfrm>
          <a:prstGeom prst="line">
            <a:avLst/>
          </a:prstGeom>
          <a:noFill/>
          <a:ln w="38100">
            <a:solidFill>
              <a:srgbClr val="006600"/>
            </a:solidFill>
            <a:miter lim="800000"/>
            <a:headEnd/>
            <a:tailEnd/>
          </a:ln>
        </p:spPr>
        <p:txBody>
          <a:bodyPr wrap="none"/>
          <a:lstStyle/>
          <a:p>
            <a:endParaRPr lang="en-US" dirty="0"/>
          </a:p>
        </p:txBody>
      </p:sp>
      <p:sp>
        <p:nvSpPr>
          <p:cNvPr id="12" name="Rectangle 2"/>
          <p:cNvSpPr txBox="1">
            <a:spLocks noChangeArrowheads="1"/>
          </p:cNvSpPr>
          <p:nvPr/>
        </p:nvSpPr>
        <p:spPr>
          <a:xfrm>
            <a:off x="0" y="228600"/>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a:solidFill>
                  <a:srgbClr val="0000FF"/>
                </a:solidFill>
                <a:latin typeface="Cambria" panose="02040503050406030204" pitchFamily="18" charset="0"/>
                <a:cs typeface="Calibri" pitchFamily="34" charset="0"/>
              </a:rPr>
              <a:t>Recommendations</a:t>
            </a:r>
          </a:p>
        </p:txBody>
      </p:sp>
      <p:sp>
        <p:nvSpPr>
          <p:cNvPr id="5" name="Rectangle 5">
            <a:extLst>
              <a:ext uri="{FF2B5EF4-FFF2-40B4-BE49-F238E27FC236}">
                <a16:creationId xmlns:a16="http://schemas.microsoft.com/office/drawing/2014/main" id="{BC0D3E00-B0E9-421F-8AA9-398A4D7E9951}"/>
              </a:ext>
            </a:extLst>
          </p:cNvPr>
          <p:cNvSpPr>
            <a:spLocks noChangeArrowheads="1"/>
          </p:cNvSpPr>
          <p:nvPr/>
        </p:nvSpPr>
        <p:spPr bwMode="auto">
          <a:xfrm>
            <a:off x="685800" y="1066800"/>
            <a:ext cx="7543800" cy="3428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defRPr sz="3200">
                <a:solidFill>
                  <a:schemeClr val="tx1"/>
                </a:solidFill>
                <a:latin typeface="Arial" panose="020B0604020202020204" pitchFamily="34" charset="0"/>
              </a:defRPr>
            </a:lvl1pPr>
            <a:lvl2pPr marL="742950" indent="-285750" algn="ctr">
              <a:spcBef>
                <a:spcPct val="20000"/>
              </a:spcBef>
              <a:defRPr sz="2800">
                <a:solidFill>
                  <a:schemeClr val="tx1"/>
                </a:solidFill>
                <a:latin typeface="Arial" panose="020B0604020202020204" pitchFamily="34" charset="0"/>
              </a:defRPr>
            </a:lvl2pPr>
            <a:lvl3pPr marL="1143000" indent="-228600" algn="ctr">
              <a:spcBef>
                <a:spcPct val="20000"/>
              </a:spcBef>
              <a:defRPr sz="2400">
                <a:solidFill>
                  <a:schemeClr val="tx1"/>
                </a:solidFill>
                <a:latin typeface="Arial" panose="020B0604020202020204" pitchFamily="34" charset="0"/>
              </a:defRPr>
            </a:lvl3pPr>
            <a:lvl4pPr marL="1600200" indent="-228600" algn="ctr">
              <a:spcBef>
                <a:spcPct val="20000"/>
              </a:spcBef>
              <a:defRPr sz="2000">
                <a:solidFill>
                  <a:schemeClr val="tx1"/>
                </a:solidFill>
                <a:latin typeface="Arial" panose="020B0604020202020204" pitchFamily="34" charset="0"/>
              </a:defRPr>
            </a:lvl4pPr>
            <a:lvl5pPr marL="2057400" indent="-228600" algn="ctr">
              <a:spcBef>
                <a:spcPct val="20000"/>
              </a:spcBef>
              <a:defRPr sz="2000">
                <a:solidFill>
                  <a:schemeClr val="tx1"/>
                </a:solidFill>
                <a:latin typeface="Arial" panose="020B0604020202020204" pitchFamily="34" charset="0"/>
              </a:defRPr>
            </a:lvl5pPr>
            <a:lvl6pPr marL="2514600" indent="-228600" algn="ctr" fontAlgn="base">
              <a:spcBef>
                <a:spcPct val="20000"/>
              </a:spcBef>
              <a:spcAft>
                <a:spcPct val="0"/>
              </a:spcAft>
              <a:defRPr sz="2000">
                <a:solidFill>
                  <a:schemeClr val="tx1"/>
                </a:solidFill>
                <a:latin typeface="Arial" panose="020B0604020202020204" pitchFamily="34" charset="0"/>
              </a:defRPr>
            </a:lvl6pPr>
            <a:lvl7pPr marL="2971800" indent="-228600" algn="ctr" fontAlgn="base">
              <a:spcBef>
                <a:spcPct val="20000"/>
              </a:spcBef>
              <a:spcAft>
                <a:spcPct val="0"/>
              </a:spcAft>
              <a:defRPr sz="2000">
                <a:solidFill>
                  <a:schemeClr val="tx1"/>
                </a:solidFill>
                <a:latin typeface="Arial" panose="020B0604020202020204" pitchFamily="34" charset="0"/>
              </a:defRPr>
            </a:lvl7pPr>
            <a:lvl8pPr marL="3429000" indent="-228600" algn="ctr" fontAlgn="base">
              <a:spcBef>
                <a:spcPct val="20000"/>
              </a:spcBef>
              <a:spcAft>
                <a:spcPct val="0"/>
              </a:spcAft>
              <a:defRPr sz="2000">
                <a:solidFill>
                  <a:schemeClr val="tx1"/>
                </a:solidFill>
                <a:latin typeface="Arial" panose="020B0604020202020204" pitchFamily="34" charset="0"/>
              </a:defRPr>
            </a:lvl8pPr>
            <a:lvl9pPr marL="3886200" indent="-228600" algn="ctr" fontAlgn="base">
              <a:spcBef>
                <a:spcPct val="20000"/>
              </a:spcBef>
              <a:spcAft>
                <a:spcPct val="0"/>
              </a:spcAft>
              <a:defRPr sz="2000">
                <a:solidFill>
                  <a:schemeClr val="tx1"/>
                </a:solidFill>
                <a:latin typeface="Arial" panose="020B0604020202020204" pitchFamily="34" charset="0"/>
              </a:defRPr>
            </a:lvl9pPr>
          </a:lstStyle>
          <a:p>
            <a:pPr algn="l">
              <a:spcBef>
                <a:spcPts val="600"/>
              </a:spcBef>
              <a:spcAft>
                <a:spcPts val="600"/>
              </a:spcAft>
            </a:pPr>
            <a:r>
              <a:rPr lang="en-US" altLang="en-US" sz="2400" dirty="0">
                <a:latin typeface="Cambria" panose="02040503050406030204" pitchFamily="18" charset="0"/>
                <a:cs typeface="Calibri" panose="020F0502020204030204" pitchFamily="34" charset="0"/>
              </a:rPr>
              <a:t>Focus on:</a:t>
            </a:r>
          </a:p>
          <a:p>
            <a:pPr lvl="1" algn="l">
              <a:spcBef>
                <a:spcPts val="600"/>
              </a:spcBef>
              <a:spcAft>
                <a:spcPts val="600"/>
              </a:spcAft>
              <a:buFont typeface="Arial" panose="020B0604020202020204" pitchFamily="34" charset="0"/>
              <a:buChar char="•"/>
            </a:pPr>
            <a:r>
              <a:rPr lang="en-US" altLang="en-US" sz="2000" dirty="0">
                <a:latin typeface="Cambria" panose="02040503050406030204" pitchFamily="18" charset="0"/>
                <a:cs typeface="Calibri" panose="020F0502020204030204" pitchFamily="34" charset="0"/>
              </a:rPr>
              <a:t>Improving student engagement by encouraging students to participate in co-curricular activities, student organizations, study abroad programs, internships, co-op, field experiences, etc.</a:t>
            </a:r>
          </a:p>
          <a:p>
            <a:pPr lvl="1" algn="l">
              <a:spcBef>
                <a:spcPts val="600"/>
              </a:spcBef>
              <a:spcAft>
                <a:spcPts val="600"/>
              </a:spcAft>
              <a:buFont typeface="Arial" panose="020B0604020202020204" pitchFamily="34" charset="0"/>
              <a:buChar char="•"/>
            </a:pPr>
            <a:r>
              <a:rPr lang="en-US" altLang="en-US" sz="2000" dirty="0">
                <a:latin typeface="Cambria" panose="02040503050406030204" pitchFamily="18" charset="0"/>
                <a:cs typeface="Calibri" panose="020F0502020204030204" pitchFamily="34" charset="0"/>
              </a:rPr>
              <a:t>Including diverse perspectives in course discussions or assignments</a:t>
            </a:r>
          </a:p>
          <a:p>
            <a:pPr lvl="1" algn="l">
              <a:spcBef>
                <a:spcPts val="600"/>
              </a:spcBef>
              <a:spcAft>
                <a:spcPts val="600"/>
              </a:spcAft>
              <a:buFont typeface="Arial" panose="020B0604020202020204" pitchFamily="34" charset="0"/>
              <a:buChar char="•"/>
            </a:pPr>
            <a:r>
              <a:rPr lang="en-US" altLang="en-US" sz="2000" dirty="0">
                <a:latin typeface="Cambria" panose="02040503050406030204" pitchFamily="18" charset="0"/>
                <a:cs typeface="Calibri" panose="020F0502020204030204" pitchFamily="34" charset="0"/>
              </a:rPr>
              <a:t>Encouraging students to apply their learning to practical problems or new situations</a:t>
            </a:r>
          </a:p>
          <a:p>
            <a:pPr algn="l">
              <a:spcBef>
                <a:spcPts val="600"/>
              </a:spcBef>
              <a:spcAft>
                <a:spcPts val="600"/>
              </a:spcAft>
            </a:pPr>
            <a:endParaRPr lang="en-US" altLang="en-US" sz="2000" dirty="0">
              <a:latin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2322208865"/>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a:xfrm>
            <a:off x="-8860" y="304801"/>
            <a:ext cx="9144000" cy="914400"/>
          </a:xfrm>
          <a:prstGeom prst="rect">
            <a:avLst/>
          </a:prstGeom>
        </p:spPr>
        <p:txBody>
          <a:bodyPr/>
          <a:lstStyle/>
          <a:p>
            <a:pPr marL="0" indent="0" algn="ctr" eaLnBrk="1" hangingPunct="1">
              <a:spcBef>
                <a:spcPct val="5000"/>
              </a:spcBef>
              <a:buFont typeface="Wingdings" pitchFamily="2" charset="2"/>
              <a:buNone/>
            </a:pPr>
            <a:r>
              <a:rPr lang="en-US" sz="2800" b="1" dirty="0">
                <a:solidFill>
                  <a:schemeClr val="tx1"/>
                </a:solidFill>
                <a:latin typeface="Cambria" panose="02040503050406030204" pitchFamily="18" charset="0"/>
                <a:cs typeface="Calibri" pitchFamily="34" charset="0"/>
              </a:rPr>
              <a:t>For detailed frequency tables and more information on NSSE Results</a:t>
            </a:r>
          </a:p>
        </p:txBody>
      </p:sp>
      <p:sp>
        <p:nvSpPr>
          <p:cNvPr id="5" name="Rectangle 4"/>
          <p:cNvSpPr txBox="1">
            <a:spLocks noChangeArrowheads="1"/>
          </p:cNvSpPr>
          <p:nvPr/>
        </p:nvSpPr>
        <p:spPr bwMode="auto">
          <a:xfrm>
            <a:off x="1028700" y="2133600"/>
            <a:ext cx="7086600" cy="259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0" indent="0" algn="ctr" eaLnBrk="1" hangingPunct="1">
              <a:spcBef>
                <a:spcPct val="5000"/>
              </a:spcBef>
              <a:buFont typeface="Wingdings" pitchFamily="2" charset="2"/>
              <a:buNone/>
            </a:pPr>
            <a:endParaRPr lang="en-US" sz="2800" kern="0" dirty="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2800" kern="0" dirty="0">
                <a:latin typeface="Cambria" panose="02040503050406030204" pitchFamily="18" charset="0"/>
                <a:cs typeface="Calibri" pitchFamily="34" charset="0"/>
              </a:rPr>
              <a:t>Visit</a:t>
            </a:r>
          </a:p>
          <a:p>
            <a:pPr marL="0" indent="0" algn="ctr" eaLnBrk="1" hangingPunct="1">
              <a:spcBef>
                <a:spcPct val="5000"/>
              </a:spcBef>
              <a:buFont typeface="Wingdings" pitchFamily="2" charset="2"/>
              <a:buNone/>
            </a:pPr>
            <a:r>
              <a:rPr lang="en-US" sz="2800" kern="0" dirty="0">
                <a:solidFill>
                  <a:srgbClr val="0000CC"/>
                </a:solidFill>
                <a:latin typeface="Cambria" panose="02040503050406030204" pitchFamily="18" charset="0"/>
                <a:cs typeface="Calibri" pitchFamily="34" charset="0"/>
                <a:hlinkClick r:id="rId3"/>
              </a:rPr>
              <a:t>http://www.utrgv.edu/sair</a:t>
            </a:r>
            <a:endParaRPr lang="en-US" sz="2800" kern="0" dirty="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1600" kern="0" dirty="0">
                <a:solidFill>
                  <a:srgbClr val="0000CC"/>
                </a:solidFill>
                <a:latin typeface="Cambria" panose="02040503050406030204" pitchFamily="18" charset="0"/>
                <a:cs typeface="Calibri" pitchFamily="34" charset="0"/>
              </a:rPr>
              <a:t>(Look under “Data and Reports” for Student Survey Results)</a:t>
            </a:r>
          </a:p>
          <a:p>
            <a:pPr marL="0" indent="0" algn="ctr" eaLnBrk="1" hangingPunct="1">
              <a:spcBef>
                <a:spcPct val="5000"/>
              </a:spcBef>
              <a:buNone/>
            </a:pPr>
            <a:endParaRPr lang="en-US" sz="2800" kern="0" dirty="0">
              <a:latin typeface="Cambria" panose="02040503050406030204" pitchFamily="18" charset="0"/>
              <a:cs typeface="Calibri" pitchFamily="34" charset="0"/>
            </a:endParaRPr>
          </a:p>
          <a:p>
            <a:pPr marL="0" indent="0" eaLnBrk="1" hangingPunct="1">
              <a:spcBef>
                <a:spcPct val="5000"/>
              </a:spcBef>
              <a:buFont typeface="Wingdings" pitchFamily="2" charset="2"/>
              <a:buNone/>
            </a:pPr>
            <a:r>
              <a:rPr lang="en-US" sz="2800" b="0" kern="0" dirty="0">
                <a:solidFill>
                  <a:schemeClr val="folHlink"/>
                </a:solidFill>
                <a:latin typeface="Cambria" panose="02040503050406030204" pitchFamily="18" charset="0"/>
                <a:cs typeface="Calibri" pitchFamily="34" charset="0"/>
              </a:rPr>
              <a:t>			</a:t>
            </a:r>
            <a:endParaRPr lang="en-US" sz="2800" b="1"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1"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a:solidFill>
                <a:schemeClr val="folHlink"/>
              </a:solidFill>
              <a:latin typeface="Cambria" panose="02040503050406030204" pitchFamily="18" charset="0"/>
              <a:cs typeface="Calibri" pitchFamily="34" charset="0"/>
            </a:endParaRPr>
          </a:p>
        </p:txBody>
      </p:sp>
      <p:sp>
        <p:nvSpPr>
          <p:cNvPr id="6" name="Line 3"/>
          <p:cNvSpPr>
            <a:spLocks noChangeShapeType="1"/>
          </p:cNvSpPr>
          <p:nvPr/>
        </p:nvSpPr>
        <p:spPr bwMode="auto">
          <a:xfrm>
            <a:off x="0" y="1447800"/>
            <a:ext cx="9144000" cy="0"/>
          </a:xfrm>
          <a:prstGeom prst="line">
            <a:avLst/>
          </a:prstGeom>
          <a:noFill/>
          <a:ln w="38100">
            <a:solidFill>
              <a:srgbClr val="006600"/>
            </a:solidFill>
            <a:miter lim="800000"/>
            <a:headEnd/>
            <a:tailEnd/>
          </a:ln>
        </p:spPr>
        <p:txBody>
          <a:bodyPr wrap="none"/>
          <a:lstStyle/>
          <a:p>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7" name="Rectangle 3"/>
          <p:cNvSpPr>
            <a:spLocks noGrp="1" noChangeArrowheads="1"/>
          </p:cNvSpPr>
          <p:nvPr>
            <p:ph idx="4294967295"/>
          </p:nvPr>
        </p:nvSpPr>
        <p:spPr>
          <a:xfrm>
            <a:off x="0" y="188913"/>
            <a:ext cx="9144000" cy="801687"/>
          </a:xfrm>
          <a:prstGeom prst="rect">
            <a:avLst/>
          </a:prstGeom>
        </p:spPr>
        <p:txBody>
          <a:bodyPr/>
          <a:lstStyle/>
          <a:p>
            <a:pPr algn="ctr" eaLnBrk="1" hangingPunct="1">
              <a:spcBef>
                <a:spcPts val="0"/>
              </a:spcBef>
              <a:buFont typeface="Wingdings" pitchFamily="2" charset="2"/>
              <a:buNone/>
            </a:pPr>
            <a:r>
              <a:rPr lang="en-US" sz="3600" b="1" dirty="0">
                <a:solidFill>
                  <a:srgbClr val="0000FF"/>
                </a:solidFill>
                <a:latin typeface="Cambria" panose="02040503050406030204" pitchFamily="18" charset="0"/>
                <a:cs typeface="Calibri" pitchFamily="34" charset="0"/>
              </a:rPr>
              <a:t>Outline</a:t>
            </a:r>
          </a:p>
        </p:txBody>
      </p:sp>
      <p:sp>
        <p:nvSpPr>
          <p:cNvPr id="8" name="Rectangle 3"/>
          <p:cNvSpPr txBox="1">
            <a:spLocks noChangeArrowheads="1"/>
          </p:cNvSpPr>
          <p:nvPr/>
        </p:nvSpPr>
        <p:spPr bwMode="auto">
          <a:xfrm>
            <a:off x="1981200" y="1143000"/>
            <a:ext cx="6858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What is NSSE?</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Response Rate at UTRGV</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Four NSSE Themes for Student Engagement</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Engagement Indicators in NSSE Themes</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Performance</a:t>
            </a:r>
            <a:r>
              <a:rPr kumimoji="0" lang="en-US" sz="2000" i="0" u="none" strike="noStrike" kern="0" cap="none" spc="0" normalizeH="0" noProof="0" dirty="0">
                <a:ln>
                  <a:noFill/>
                </a:ln>
                <a:solidFill>
                  <a:schemeClr val="tx1"/>
                </a:solidFill>
                <a:effectLst/>
                <a:uLnTx/>
                <a:uFillTx/>
                <a:latin typeface="Cambria" panose="02040503050406030204" pitchFamily="18" charset="0"/>
                <a:cs typeface="Calibri" pitchFamily="34" charset="0"/>
              </a:rPr>
              <a:t> Comparisons</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Satisfaction with UTRGV</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First-year students’ performance</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Senior students’ performance</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baseline="0" dirty="0">
                <a:solidFill>
                  <a:schemeClr val="tx1"/>
                </a:solidFill>
                <a:latin typeface="Cambria" panose="02040503050406030204" pitchFamily="18" charset="0"/>
                <a:cs typeface="Calibri" pitchFamily="34" charset="0"/>
              </a:rPr>
              <a:t>Recommendations</a:t>
            </a:r>
          </a:p>
          <a:p>
            <a:pPr marR="0" lvl="0" algn="l" defTabSz="914400" rtl="0" eaLnBrk="1" fontAlgn="base" latinLnBrk="0" hangingPunct="1">
              <a:lnSpc>
                <a:spcPct val="90000"/>
              </a:lnSpc>
              <a:spcBef>
                <a:spcPts val="0"/>
              </a:spcBef>
              <a:spcAft>
                <a:spcPts val="300"/>
              </a:spcAft>
              <a:buClr>
                <a:srgbClr val="006600"/>
              </a:buClr>
              <a:buSzPct val="150000"/>
              <a:tabLst>
                <a:tab pos="625475" algn="l"/>
                <a:tab pos="2289175" algn="l"/>
              </a:tabLst>
              <a:defRPr/>
            </a:pPr>
            <a:r>
              <a:rPr kumimoji="0" lang="en-US" sz="14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		</a:t>
            </a:r>
            <a:endParaRPr kumimoji="0" lang="en-US" sz="28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endParaRP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3600" b="1" dirty="0">
                <a:solidFill>
                  <a:srgbClr val="0000FF"/>
                </a:solidFill>
                <a:latin typeface="Cambria" panose="02040503050406030204" pitchFamily="18" charset="0"/>
                <a:cs typeface="Calibri" pitchFamily="34" charset="0"/>
              </a:rPr>
              <a:t>What is NSSE?</a:t>
            </a:r>
          </a:p>
        </p:txBody>
      </p:sp>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4" name="Rectangle 3"/>
          <p:cNvSpPr/>
          <p:nvPr/>
        </p:nvSpPr>
        <p:spPr>
          <a:xfrm>
            <a:off x="990600" y="1295400"/>
            <a:ext cx="7467600" cy="4401205"/>
          </a:xfrm>
          <a:prstGeom prst="rect">
            <a:avLst/>
          </a:prstGeom>
        </p:spPr>
        <p:txBody>
          <a:bodyPr wrap="square">
            <a:spAutoFit/>
          </a:bodyPr>
          <a:lstStyle/>
          <a:p>
            <a:pPr marL="342900" indent="-342900">
              <a:buBlip>
                <a:blip r:embed="rId3"/>
              </a:buBlip>
            </a:pPr>
            <a:r>
              <a:rPr lang="en-US" sz="2000" dirty="0">
                <a:solidFill>
                  <a:schemeClr val="tx1"/>
                </a:solidFill>
                <a:latin typeface="Cambria" panose="02040503050406030204" pitchFamily="18" charset="0"/>
              </a:rPr>
              <a:t>The National Survey of Student Engagement (NSSE) collects information from first-year and senior students about the characteristics and quality of their undergraduate experience. It assesses the extent to which students engage in educational practices associated with high levels of learning and development. </a:t>
            </a:r>
          </a:p>
          <a:p>
            <a:pPr marL="342900" indent="-342900">
              <a:buBlip>
                <a:blip r:embed="rId3"/>
              </a:buBlip>
            </a:pPr>
            <a:endParaRPr lang="en-US" sz="2000" dirty="0">
              <a:solidFill>
                <a:schemeClr val="tx1"/>
              </a:solidFill>
              <a:latin typeface="Cambria" panose="02040503050406030204" pitchFamily="18" charset="0"/>
            </a:endParaRPr>
          </a:p>
          <a:p>
            <a:pPr marL="342900" indent="-342900">
              <a:buBlip>
                <a:blip r:embed="rId3"/>
              </a:buBlip>
            </a:pPr>
            <a:r>
              <a:rPr lang="en-US" sz="2000" dirty="0">
                <a:solidFill>
                  <a:schemeClr val="tx1"/>
                </a:solidFill>
                <a:latin typeface="Cambria" panose="02040503050406030204" pitchFamily="18" charset="0"/>
              </a:rPr>
              <a:t>The results provide an estimate of how undergraduates spend their time and what they gain from attending their college or university. </a:t>
            </a:r>
          </a:p>
          <a:p>
            <a:pPr marL="342900" indent="-342900">
              <a:buBlip>
                <a:blip r:embed="rId3"/>
              </a:buBlip>
            </a:pPr>
            <a:endParaRPr lang="en-US" sz="2000" dirty="0">
              <a:solidFill>
                <a:schemeClr val="tx1"/>
              </a:solidFill>
              <a:latin typeface="Cambria" panose="02040503050406030204" pitchFamily="18" charset="0"/>
            </a:endParaRPr>
          </a:p>
          <a:p>
            <a:pPr marL="342900" indent="-342900">
              <a:buBlip>
                <a:blip r:embed="rId3"/>
              </a:buBlip>
            </a:pPr>
            <a:r>
              <a:rPr lang="en-US" sz="2000" dirty="0">
                <a:solidFill>
                  <a:schemeClr val="tx1"/>
                </a:solidFill>
                <a:latin typeface="Cambria" panose="02040503050406030204" pitchFamily="18" charset="0"/>
              </a:rPr>
              <a:t>Institutions use their data to identify aspects of the undergraduate experience that can be improved through changes in policy and practice. </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3600" b="1" dirty="0">
                <a:solidFill>
                  <a:srgbClr val="0000FF"/>
                </a:solidFill>
                <a:latin typeface="Cambria" panose="02040503050406030204" pitchFamily="18" charset="0"/>
                <a:cs typeface="Calibri" pitchFamily="34" charset="0"/>
              </a:rPr>
              <a:t>Response Rate</a:t>
            </a:r>
          </a:p>
        </p:txBody>
      </p:sp>
      <p:sp>
        <p:nvSpPr>
          <p:cNvPr id="6" name="Line 6"/>
          <p:cNvSpPr>
            <a:spLocks noChangeShapeType="1"/>
          </p:cNvSpPr>
          <p:nvPr/>
        </p:nvSpPr>
        <p:spPr bwMode="auto">
          <a:xfrm>
            <a:off x="0" y="914400"/>
            <a:ext cx="9144000" cy="0"/>
          </a:xfrm>
          <a:prstGeom prst="line">
            <a:avLst/>
          </a:prstGeom>
          <a:noFill/>
          <a:ln w="38100">
            <a:solidFill>
              <a:srgbClr val="006600"/>
            </a:solidFill>
            <a:miter lim="800000"/>
            <a:headEnd/>
            <a:tailEnd/>
          </a:ln>
        </p:spPr>
        <p:txBody>
          <a:bodyPr wrap="none"/>
          <a:lstStyle/>
          <a:p>
            <a:endParaRPr lang="en-US" dirty="0"/>
          </a:p>
        </p:txBody>
      </p:sp>
      <p:sp>
        <p:nvSpPr>
          <p:cNvPr id="7" name="Rectangle 2"/>
          <p:cNvSpPr txBox="1">
            <a:spLocks noChangeArrowheads="1"/>
          </p:cNvSpPr>
          <p:nvPr/>
        </p:nvSpPr>
        <p:spPr>
          <a:xfrm>
            <a:off x="1809750" y="4876800"/>
            <a:ext cx="5524500" cy="1230328"/>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000" b="1" i="1" kern="0" dirty="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000" b="1" i="1" kern="0" dirty="0">
                <a:solidFill>
                  <a:srgbClr val="0000CC"/>
                </a:solidFill>
                <a:latin typeface="Cambria" panose="02040503050406030204" pitchFamily="18" charset="0"/>
                <a:cs typeface="Calibri" pitchFamily="34" charset="0"/>
              </a:rPr>
              <a:t>UT System includes the following participants - UT Arlington, UTD, UTEP, UTSA, UT Tyler, and UT </a:t>
            </a:r>
            <a:r>
              <a:rPr lang="en-US" sz="1000" i="1" kern="0" dirty="0">
                <a:solidFill>
                  <a:srgbClr val="0000CC"/>
                </a:solidFill>
                <a:latin typeface="Cambria" panose="02040503050406030204" pitchFamily="18" charset="0"/>
                <a:cs typeface="Calibri" pitchFamily="34" charset="0"/>
              </a:rPr>
              <a:t>Permian Basin.</a:t>
            </a:r>
          </a:p>
          <a:p>
            <a:pPr marL="171450" indent="-171450" eaLnBrk="1" hangingPunct="1">
              <a:buFont typeface="Arial" panose="020B0604020202020204" pitchFamily="34" charset="0"/>
              <a:buChar char="•"/>
            </a:pPr>
            <a:r>
              <a:rPr lang="en-US" sz="1000" i="1" kern="0" dirty="0">
                <a:solidFill>
                  <a:srgbClr val="0000CC"/>
                </a:solidFill>
                <a:latin typeface="Cambria" panose="02040503050406030204" pitchFamily="18" charset="0"/>
                <a:cs typeface="Calibri" pitchFamily="34" charset="0"/>
              </a:rPr>
              <a:t>UTRGV Peers includes 6 Peer institutions that participated in NSSE 2018. They are East Carolina University, Florida Atlantic University, New Mexico State University, University of Nevada-Las Vegas, UT El Paso, and UT San Antonio.</a:t>
            </a:r>
          </a:p>
          <a:p>
            <a:pPr marL="171450" indent="-171450" eaLnBrk="1" hangingPunct="1">
              <a:buFont typeface="Arial" panose="020B0604020202020204" pitchFamily="34" charset="0"/>
              <a:buChar char="•"/>
            </a:pPr>
            <a:r>
              <a:rPr lang="en-US" sz="1000" i="1" kern="0" dirty="0">
                <a:solidFill>
                  <a:srgbClr val="0000CC"/>
                </a:solidFill>
                <a:latin typeface="Cambria" panose="02040503050406030204" pitchFamily="18" charset="0"/>
                <a:cs typeface="Calibri" pitchFamily="34" charset="0"/>
              </a:rPr>
              <a:t>NSSE includes all other NSSE 2017 &amp; 2018 U.S. participants.</a:t>
            </a:r>
          </a:p>
          <a:p>
            <a:pPr eaLnBrk="1" hangingPunct="1"/>
            <a:endParaRPr lang="en-US" sz="1000" b="1" i="1" kern="0" dirty="0">
              <a:solidFill>
                <a:srgbClr val="0000CC"/>
              </a:solidFill>
              <a:latin typeface="Cambria" panose="02040503050406030204" pitchFamily="18" charset="0"/>
              <a:cs typeface="Calibri" pitchFamily="34" charset="0"/>
            </a:endParaRPr>
          </a:p>
        </p:txBody>
      </p:sp>
      <p:graphicFrame>
        <p:nvGraphicFramePr>
          <p:cNvPr id="9" name="Chart 8">
            <a:extLst>
              <a:ext uri="{FF2B5EF4-FFF2-40B4-BE49-F238E27FC236}">
                <a16:creationId xmlns:a16="http://schemas.microsoft.com/office/drawing/2014/main" id="{82D947E3-75FC-4AC4-9E07-B97ED332F9EF}"/>
              </a:ext>
            </a:extLst>
          </p:cNvPr>
          <p:cNvGraphicFramePr>
            <a:graphicFrameLocks/>
          </p:cNvGraphicFramePr>
          <p:nvPr>
            <p:extLst>
              <p:ext uri="{D42A27DB-BD31-4B8C-83A1-F6EECF244321}">
                <p14:modId xmlns:p14="http://schemas.microsoft.com/office/powerpoint/2010/main" val="1944165197"/>
              </p:ext>
            </p:extLst>
          </p:nvPr>
        </p:nvGraphicFramePr>
        <p:xfrm>
          <a:off x="1181100" y="1226295"/>
          <a:ext cx="6781800" cy="35051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170941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Four NSSE Themes for Student Engagement</a:t>
            </a:r>
          </a:p>
        </p:txBody>
      </p:sp>
      <p:sp>
        <p:nvSpPr>
          <p:cNvPr id="8" name="Line 4"/>
          <p:cNvSpPr>
            <a:spLocks noChangeShapeType="1"/>
          </p:cNvSpPr>
          <p:nvPr/>
        </p:nvSpPr>
        <p:spPr bwMode="auto">
          <a:xfrm>
            <a:off x="0" y="914400"/>
            <a:ext cx="9144000" cy="0"/>
          </a:xfrm>
          <a:prstGeom prst="line">
            <a:avLst/>
          </a:prstGeom>
          <a:noFill/>
          <a:ln w="38100">
            <a:solidFill>
              <a:srgbClr val="006600"/>
            </a:solidFill>
            <a:miter lim="800000"/>
            <a:headEnd/>
            <a:tailEnd/>
          </a:ln>
        </p:spPr>
        <p:txBody>
          <a:bodyPr wrap="none"/>
          <a:lstStyle/>
          <a:p>
            <a:endParaRPr lang="en-US" dirty="0"/>
          </a:p>
        </p:txBody>
      </p:sp>
      <p:graphicFrame>
        <p:nvGraphicFramePr>
          <p:cNvPr id="4" name="Group 3"/>
          <p:cNvGraphicFramePr>
            <a:graphicFrameLocks noGrp="1"/>
          </p:cNvGraphicFramePr>
          <p:nvPr>
            <p:extLst>
              <p:ext uri="{D42A27DB-BD31-4B8C-83A1-F6EECF244321}">
                <p14:modId xmlns:p14="http://schemas.microsoft.com/office/powerpoint/2010/main" val="2774447045"/>
              </p:ext>
            </p:extLst>
          </p:nvPr>
        </p:nvGraphicFramePr>
        <p:xfrm>
          <a:off x="1295400" y="1677880"/>
          <a:ext cx="2895600" cy="1767826"/>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Academic Challenge </a:t>
                      </a:r>
                      <a:endParaRPr kumimoji="0" lang="en-US" sz="1800" b="0" i="0" u="none" strike="noStrike" cap="none" normalizeH="0" baseline="0" dirty="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1580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Challenging intellectual and creative work is central to student learning and collegiate quality. Colleges and universities promote student learning by challenging and supporting them to engage in various forms of deep learning. Four Engagement Indicators are part of this theme: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Higher-Order Learning, Reflective &amp; Integrative Learning, Learning Strategies, </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Quantitative Reasoning. </a:t>
                      </a:r>
                      <a:endPar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5" name="Group 11"/>
          <p:cNvGraphicFramePr>
            <a:graphicFrameLocks noGrp="1"/>
          </p:cNvGraphicFramePr>
          <p:nvPr>
            <p:extLst>
              <p:ext uri="{D42A27DB-BD31-4B8C-83A1-F6EECF244321}">
                <p14:modId xmlns:p14="http://schemas.microsoft.com/office/powerpoint/2010/main" val="1969128870"/>
              </p:ext>
            </p:extLst>
          </p:nvPr>
        </p:nvGraphicFramePr>
        <p:xfrm>
          <a:off x="4495800" y="3963880"/>
          <a:ext cx="2895600" cy="137160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Campus Environment</a:t>
                      </a:r>
                      <a:endParaRPr kumimoji="0" lang="en-US" sz="1800" b="0" i="0" u="none" strike="noStrike" cap="none" normalizeH="0" baseline="0" dirty="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Students benefit and are more satisfied in supportive settings that cultivate positive relationships among students, faculty, and staff. Two Engagement Indicators investigate this theme: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Quality of Interactions </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Supportive Environment</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19"/>
          <p:cNvGraphicFramePr>
            <a:graphicFrameLocks noGrp="1"/>
          </p:cNvGraphicFramePr>
          <p:nvPr>
            <p:extLst>
              <p:ext uri="{D42A27DB-BD31-4B8C-83A1-F6EECF244321}">
                <p14:modId xmlns:p14="http://schemas.microsoft.com/office/powerpoint/2010/main" val="294267305"/>
              </p:ext>
            </p:extLst>
          </p:nvPr>
        </p:nvGraphicFramePr>
        <p:xfrm>
          <a:off x="1295400" y="3735280"/>
          <a:ext cx="2895600" cy="1615412"/>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Learning with Peers</a:t>
                      </a:r>
                      <a:endParaRPr kumimoji="0" lang="en-US" sz="1800" b="0" i="0" u="none" strike="noStrike" cap="none" normalizeH="0" baseline="0" dirty="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0359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cs typeface="Times New Roman" pitchFamily="18" charset="0"/>
                        </a:rPr>
                        <a:t>Collaborating with others in mastering difficult material and developing interpersonal and social competence prepare students to deal with complex, unscripted problems they will encounter during and after college. Two Engagement Indicators make up this theme: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Collaborative Learning </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and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Discussions with Diverse Others. </a:t>
                      </a:r>
                      <a:endParaRPr kumimoji="0" lang="en-US" sz="1800" b="0" i="0" u="none" strike="noStrike" cap="none" normalizeH="0" baseline="0" dirty="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7" name="Group 35"/>
          <p:cNvGraphicFramePr>
            <a:graphicFrameLocks noGrp="1"/>
          </p:cNvGraphicFramePr>
          <p:nvPr>
            <p:extLst>
              <p:ext uri="{D42A27DB-BD31-4B8C-83A1-F6EECF244321}">
                <p14:modId xmlns:p14="http://schemas.microsoft.com/office/powerpoint/2010/main" val="2663620860"/>
              </p:ext>
            </p:extLst>
          </p:nvPr>
        </p:nvGraphicFramePr>
        <p:xfrm>
          <a:off x="4495800" y="1601680"/>
          <a:ext cx="2895600" cy="207263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Experiences with Faculty</a:t>
                      </a:r>
                      <a:endParaRPr kumimoji="0" lang="en-US" sz="1800" b="0" i="0" u="none" strike="noStrike" cap="none" normalizeH="0" baseline="0" dirty="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4628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cs typeface="Times New Roman" pitchFamily="18" charset="0"/>
                        </a:rPr>
                        <a:t>Students learn firsthand how experts think about and solve problems by interacting with faculty members inside and outside of instructional settings. As a result, faculty become role models, mentors, and guides for lifelong learning. In addition, effective teaching requires that faculty deliver course material and provide feedback in student-centered ways. Two Engagement Indicators investigate this theme: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Student-Faculty Interaction</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 and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Effective Teaching Practices. </a:t>
                      </a:r>
                      <a:endParaRPr kumimoji="0" lang="en-US" sz="1800" b="0" i="0" u="none" strike="noStrike" cap="none" normalizeH="0" baseline="0" dirty="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18374586"/>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56" presetClass="path" presetSubtype="0" accel="50000" decel="50000" fill="hold" nodeType="withEffect">
                                  <p:stCondLst>
                                    <p:cond delay="0"/>
                                  </p:stCondLst>
                                  <p:childTnLst>
                                    <p:animMotion origin="layout" path="M 3.88889E-6 -1.85185E-6 L 0.29704 0.12222 " pathEditMode="relative" rAng="0" ptsTypes="AA">
                                      <p:cBhvr>
                                        <p:cTn id="18" dur="2000" spd="-100000" fill="hold"/>
                                        <p:tgtEl>
                                          <p:spTgt spid="4"/>
                                        </p:tgtEl>
                                        <p:attrNameLst>
                                          <p:attrName>ppt_x</p:attrName>
                                          <p:attrName>ppt_y</p:attrName>
                                        </p:attrNameLst>
                                      </p:cBhvr>
                                      <p:rCtr x="14800" y="6100"/>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56" presetClass="path" presetSubtype="0" accel="50000" decel="50000" fill="hold" nodeType="withEffect">
                                  <p:stCondLst>
                                    <p:cond delay="0"/>
                                  </p:stCondLst>
                                  <p:childTnLst>
                                    <p:animMotion origin="layout" path="M 4.44444E-6 4.81481E-6 L -0.31303 0.08888 " pathEditMode="relative" rAng="0" ptsTypes="AA">
                                      <p:cBhvr>
                                        <p:cTn id="24" dur="2000" spd="-100000" fill="hold"/>
                                        <p:tgtEl>
                                          <p:spTgt spid="5"/>
                                        </p:tgtEl>
                                        <p:attrNameLst>
                                          <p:attrName>ppt_x</p:attrName>
                                          <p:attrName>ppt_y</p:attrName>
                                        </p:attrNameLst>
                                      </p:cBhvr>
                                      <p:rCtr x="-15700" y="4400"/>
                                    </p:animMotion>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49" presetClass="path" presetSubtype="0" accel="50000" decel="50000" fill="hold" nodeType="withEffect">
                                  <p:stCondLst>
                                    <p:cond delay="0"/>
                                  </p:stCondLst>
                                  <p:childTnLst>
                                    <p:animMotion origin="layout" path="M -5.55556E-7 2.22222E-6 L 0.2901 -0.22871 " pathEditMode="relative" rAng="0" ptsTypes="AA">
                                      <p:cBhvr>
                                        <p:cTn id="30" dur="2000" spd="-100000" fill="hold"/>
                                        <p:tgtEl>
                                          <p:spTgt spid="6"/>
                                        </p:tgtEl>
                                        <p:attrNameLst>
                                          <p:attrName>ppt_x</p:attrName>
                                          <p:attrName>ppt_y</p:attrName>
                                        </p:attrNameLst>
                                      </p:cBhvr>
                                      <p:rCtr x="14500" y="-11400"/>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Engagement Indicators in NSSE Themes</a:t>
            </a:r>
          </a:p>
        </p:txBody>
      </p:sp>
      <p:sp>
        <p:nvSpPr>
          <p:cNvPr id="8" name="Line 4"/>
          <p:cNvSpPr>
            <a:spLocks noChangeShapeType="1"/>
          </p:cNvSpPr>
          <p:nvPr/>
        </p:nvSpPr>
        <p:spPr bwMode="auto">
          <a:xfrm>
            <a:off x="0" y="914400"/>
            <a:ext cx="9144000" cy="0"/>
          </a:xfrm>
          <a:prstGeom prst="line">
            <a:avLst/>
          </a:prstGeom>
          <a:noFill/>
          <a:ln w="38100">
            <a:solidFill>
              <a:srgbClr val="006600"/>
            </a:solidFill>
            <a:miter lim="800000"/>
            <a:headEnd/>
            <a:tailEnd/>
          </a:ln>
        </p:spPr>
        <p:txBody>
          <a:bodyPr wrap="none"/>
          <a:lstStyle/>
          <a:p>
            <a:endParaRPr lang="en-US" dirty="0"/>
          </a:p>
        </p:txBody>
      </p:sp>
      <p:grpSp>
        <p:nvGrpSpPr>
          <p:cNvPr id="10" name="Group 9"/>
          <p:cNvGrpSpPr/>
          <p:nvPr/>
        </p:nvGrpSpPr>
        <p:grpSpPr>
          <a:xfrm>
            <a:off x="1579826" y="1386134"/>
            <a:ext cx="1442144" cy="4064000"/>
            <a:chOff x="921" y="0"/>
            <a:chExt cx="1442144" cy="4064000"/>
          </a:xfrm>
        </p:grpSpPr>
        <p:sp>
          <p:nvSpPr>
            <p:cNvPr id="20" name="Rounded Rectangle 19"/>
            <p:cNvSpPr/>
            <p:nvPr/>
          </p:nvSpPr>
          <p:spPr>
            <a:xfrm>
              <a:off x="921"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21" name="Rounded Rectangle 4"/>
            <p:cNvSpPr txBox="1"/>
            <p:nvPr/>
          </p:nvSpPr>
          <p:spPr>
            <a:xfrm>
              <a:off x="921"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Academic Challenge</a:t>
              </a:r>
            </a:p>
          </p:txBody>
        </p:sp>
      </p:grpSp>
      <p:grpSp>
        <p:nvGrpSpPr>
          <p:cNvPr id="11" name="Group 10"/>
          <p:cNvGrpSpPr/>
          <p:nvPr/>
        </p:nvGrpSpPr>
        <p:grpSpPr>
          <a:xfrm>
            <a:off x="3103090" y="1397000"/>
            <a:ext cx="1442144" cy="4064000"/>
            <a:chOff x="1551775" y="0"/>
            <a:chExt cx="1442144" cy="4064000"/>
          </a:xfrm>
        </p:grpSpPr>
        <p:sp>
          <p:nvSpPr>
            <p:cNvPr id="18" name="Rounded Rectangle 17"/>
            <p:cNvSpPr/>
            <p:nvPr/>
          </p:nvSpPr>
          <p:spPr>
            <a:xfrm>
              <a:off x="155177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9" name="Rounded Rectangle 6"/>
            <p:cNvSpPr txBox="1"/>
            <p:nvPr/>
          </p:nvSpPr>
          <p:spPr>
            <a:xfrm>
              <a:off x="155177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Learning with Peers</a:t>
              </a:r>
            </a:p>
          </p:txBody>
        </p:sp>
      </p:grpSp>
      <p:grpSp>
        <p:nvGrpSpPr>
          <p:cNvPr id="12" name="Group 11"/>
          <p:cNvGrpSpPr/>
          <p:nvPr/>
        </p:nvGrpSpPr>
        <p:grpSpPr>
          <a:xfrm>
            <a:off x="4626355" y="1397000"/>
            <a:ext cx="1442144" cy="4064000"/>
            <a:chOff x="3102080" y="0"/>
            <a:chExt cx="1442144" cy="4064000"/>
          </a:xfrm>
        </p:grpSpPr>
        <p:sp>
          <p:nvSpPr>
            <p:cNvPr id="16" name="Rounded Rectangle 15"/>
            <p:cNvSpPr/>
            <p:nvPr/>
          </p:nvSpPr>
          <p:spPr>
            <a:xfrm>
              <a:off x="3102080"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7" name="Rounded Rectangle 8"/>
            <p:cNvSpPr txBox="1"/>
            <p:nvPr/>
          </p:nvSpPr>
          <p:spPr>
            <a:xfrm>
              <a:off x="3102080"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Experiences with Faculty</a:t>
              </a:r>
            </a:p>
          </p:txBody>
        </p:sp>
      </p:grpSp>
      <p:grpSp>
        <p:nvGrpSpPr>
          <p:cNvPr id="13" name="Group 12"/>
          <p:cNvGrpSpPr/>
          <p:nvPr/>
        </p:nvGrpSpPr>
        <p:grpSpPr>
          <a:xfrm>
            <a:off x="6176660" y="1397000"/>
            <a:ext cx="1442144" cy="4064000"/>
            <a:chOff x="4652385" y="0"/>
            <a:chExt cx="1442144" cy="4064000"/>
          </a:xfrm>
        </p:grpSpPr>
        <p:sp>
          <p:nvSpPr>
            <p:cNvPr id="14" name="Rounded Rectangle 13"/>
            <p:cNvSpPr/>
            <p:nvPr/>
          </p:nvSpPr>
          <p:spPr>
            <a:xfrm>
              <a:off x="465238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5" name="Rounded Rectangle 10"/>
            <p:cNvSpPr txBox="1"/>
            <p:nvPr/>
          </p:nvSpPr>
          <p:spPr>
            <a:xfrm>
              <a:off x="465238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Campus Environment</a:t>
              </a:r>
            </a:p>
          </p:txBody>
        </p:sp>
      </p:grpSp>
      <p:grpSp>
        <p:nvGrpSpPr>
          <p:cNvPr id="25" name="Group 24"/>
          <p:cNvGrpSpPr/>
          <p:nvPr/>
        </p:nvGrpSpPr>
        <p:grpSpPr>
          <a:xfrm>
            <a:off x="1752600" y="2376636"/>
            <a:ext cx="1153715" cy="496426"/>
            <a:chOff x="145684" y="1221680"/>
            <a:chExt cx="1153715" cy="332779"/>
          </a:xfrm>
          <a:scene3d>
            <a:camera prst="orthographicFront"/>
            <a:lightRig rig="flat" dir="t"/>
          </a:scene3d>
        </p:grpSpPr>
        <p:sp>
          <p:nvSpPr>
            <p:cNvPr id="44" name="Rounded Rectangle 43"/>
            <p:cNvSpPr/>
            <p:nvPr/>
          </p:nvSpPr>
          <p:spPr>
            <a:xfrm>
              <a:off x="145684" y="122168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5" name="Rounded Rectangle 4"/>
            <p:cNvSpPr txBox="1"/>
            <p:nvPr/>
          </p:nvSpPr>
          <p:spPr>
            <a:xfrm>
              <a:off x="155431" y="123142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Higher-Order Learning</a:t>
              </a:r>
            </a:p>
          </p:txBody>
        </p:sp>
      </p:grpSp>
      <p:grpSp>
        <p:nvGrpSpPr>
          <p:cNvPr id="26" name="Group 25"/>
          <p:cNvGrpSpPr/>
          <p:nvPr/>
        </p:nvGrpSpPr>
        <p:grpSpPr>
          <a:xfrm>
            <a:off x="1752600" y="3033021"/>
            <a:ext cx="1153715" cy="592187"/>
            <a:chOff x="145684" y="1605657"/>
            <a:chExt cx="1153715" cy="332779"/>
          </a:xfrm>
          <a:scene3d>
            <a:camera prst="orthographicFront"/>
            <a:lightRig rig="flat" dir="t"/>
          </a:scene3d>
        </p:grpSpPr>
        <p:sp>
          <p:nvSpPr>
            <p:cNvPr id="42" name="Rounded Rectangle 41"/>
            <p:cNvSpPr/>
            <p:nvPr/>
          </p:nvSpPr>
          <p:spPr>
            <a:xfrm>
              <a:off x="145684" y="1605657"/>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3" name="Rounded Rectangle 6"/>
            <p:cNvSpPr txBox="1"/>
            <p:nvPr/>
          </p:nvSpPr>
          <p:spPr>
            <a:xfrm>
              <a:off x="155431" y="1615404"/>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Reflective &amp; Integrative Learning</a:t>
              </a:r>
            </a:p>
          </p:txBody>
        </p:sp>
      </p:grpSp>
      <p:grpSp>
        <p:nvGrpSpPr>
          <p:cNvPr id="27" name="Group 26"/>
          <p:cNvGrpSpPr/>
          <p:nvPr/>
        </p:nvGrpSpPr>
        <p:grpSpPr>
          <a:xfrm>
            <a:off x="1742853" y="3824294"/>
            <a:ext cx="1153715" cy="570403"/>
            <a:chOff x="145684" y="1989633"/>
            <a:chExt cx="1153715" cy="332779"/>
          </a:xfrm>
          <a:scene3d>
            <a:camera prst="orthographicFront"/>
            <a:lightRig rig="flat" dir="t"/>
          </a:scene3d>
        </p:grpSpPr>
        <p:sp>
          <p:nvSpPr>
            <p:cNvPr id="40" name="Rounded Rectangle 39"/>
            <p:cNvSpPr/>
            <p:nvPr/>
          </p:nvSpPr>
          <p:spPr>
            <a:xfrm>
              <a:off x="145684" y="1989633"/>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1" name="Rounded Rectangle 8"/>
            <p:cNvSpPr txBox="1"/>
            <p:nvPr/>
          </p:nvSpPr>
          <p:spPr>
            <a:xfrm>
              <a:off x="155431" y="1999380"/>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Learning Strategies</a:t>
              </a:r>
            </a:p>
          </p:txBody>
        </p:sp>
      </p:grpSp>
      <p:grpSp>
        <p:nvGrpSpPr>
          <p:cNvPr id="28" name="Group 27"/>
          <p:cNvGrpSpPr/>
          <p:nvPr/>
        </p:nvGrpSpPr>
        <p:grpSpPr>
          <a:xfrm>
            <a:off x="1752600" y="4572001"/>
            <a:ext cx="1153715" cy="576452"/>
            <a:chOff x="145684" y="2373610"/>
            <a:chExt cx="1153715" cy="332779"/>
          </a:xfrm>
          <a:scene3d>
            <a:camera prst="orthographicFront"/>
            <a:lightRig rig="flat" dir="t"/>
          </a:scene3d>
        </p:grpSpPr>
        <p:sp>
          <p:nvSpPr>
            <p:cNvPr id="38" name="Rounded Rectangle 37"/>
            <p:cNvSpPr/>
            <p:nvPr/>
          </p:nvSpPr>
          <p:spPr>
            <a:xfrm>
              <a:off x="145684" y="237361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39" name="Rounded Rectangle 10"/>
            <p:cNvSpPr txBox="1"/>
            <p:nvPr/>
          </p:nvSpPr>
          <p:spPr>
            <a:xfrm>
              <a:off x="155431" y="238335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Quantitative Reasoning</a:t>
              </a:r>
            </a:p>
          </p:txBody>
        </p:sp>
      </p:grpSp>
      <p:grpSp>
        <p:nvGrpSpPr>
          <p:cNvPr id="46" name="Group 45"/>
          <p:cNvGrpSpPr/>
          <p:nvPr/>
        </p:nvGrpSpPr>
        <p:grpSpPr>
          <a:xfrm>
            <a:off x="3271719" y="2376636"/>
            <a:ext cx="1153715" cy="1225351"/>
            <a:chOff x="1695989" y="1220390"/>
            <a:chExt cx="1153715" cy="1225351"/>
          </a:xfrm>
          <a:scene3d>
            <a:camera prst="orthographicFront"/>
            <a:lightRig rig="flat" dir="t"/>
          </a:scene3d>
        </p:grpSpPr>
        <p:sp>
          <p:nvSpPr>
            <p:cNvPr id="50" name="Rounded Rectangle 49"/>
            <p:cNvSpPr/>
            <p:nvPr/>
          </p:nvSpPr>
          <p:spPr>
            <a:xfrm>
              <a:off x="1695989"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1" name="Rounded Rectangle 4"/>
            <p:cNvSpPr txBox="1"/>
            <p:nvPr/>
          </p:nvSpPr>
          <p:spPr>
            <a:xfrm>
              <a:off x="1729780"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Collaborative Learning</a:t>
              </a:r>
            </a:p>
          </p:txBody>
        </p:sp>
      </p:grpSp>
      <p:grpSp>
        <p:nvGrpSpPr>
          <p:cNvPr id="47" name="Group 46"/>
          <p:cNvGrpSpPr/>
          <p:nvPr/>
        </p:nvGrpSpPr>
        <p:grpSpPr>
          <a:xfrm>
            <a:off x="3271719" y="3790503"/>
            <a:ext cx="1153715" cy="1225351"/>
            <a:chOff x="1695989" y="2634257"/>
            <a:chExt cx="1153715" cy="1225351"/>
          </a:xfrm>
          <a:scene3d>
            <a:camera prst="orthographicFront"/>
            <a:lightRig rig="flat" dir="t"/>
          </a:scene3d>
        </p:grpSpPr>
        <p:sp>
          <p:nvSpPr>
            <p:cNvPr id="48" name="Rounded Rectangle 47"/>
            <p:cNvSpPr/>
            <p:nvPr/>
          </p:nvSpPr>
          <p:spPr>
            <a:xfrm>
              <a:off x="1695989"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9" name="Rounded Rectangle 6"/>
            <p:cNvSpPr txBox="1"/>
            <p:nvPr/>
          </p:nvSpPr>
          <p:spPr>
            <a:xfrm>
              <a:off x="1729780"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Discussions with Diverse Others</a:t>
              </a:r>
            </a:p>
          </p:txBody>
        </p:sp>
      </p:grpSp>
      <p:grpSp>
        <p:nvGrpSpPr>
          <p:cNvPr id="52" name="Group 51"/>
          <p:cNvGrpSpPr/>
          <p:nvPr/>
        </p:nvGrpSpPr>
        <p:grpSpPr>
          <a:xfrm>
            <a:off x="4800600" y="2376636"/>
            <a:ext cx="1153715" cy="1225351"/>
            <a:chOff x="3246294" y="1220390"/>
            <a:chExt cx="1153715" cy="1225351"/>
          </a:xfrm>
          <a:scene3d>
            <a:camera prst="orthographicFront"/>
            <a:lightRig rig="flat" dir="t"/>
          </a:scene3d>
        </p:grpSpPr>
        <p:sp>
          <p:nvSpPr>
            <p:cNvPr id="56" name="Rounded Rectangle 55"/>
            <p:cNvSpPr/>
            <p:nvPr/>
          </p:nvSpPr>
          <p:spPr>
            <a:xfrm>
              <a:off x="3246294"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7" name="Rounded Rectangle 4"/>
            <p:cNvSpPr txBox="1"/>
            <p:nvPr/>
          </p:nvSpPr>
          <p:spPr>
            <a:xfrm>
              <a:off x="3280085"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Student-Faculty Interaction</a:t>
              </a:r>
            </a:p>
          </p:txBody>
        </p:sp>
      </p:grpSp>
      <p:grpSp>
        <p:nvGrpSpPr>
          <p:cNvPr id="53" name="Group 52"/>
          <p:cNvGrpSpPr/>
          <p:nvPr/>
        </p:nvGrpSpPr>
        <p:grpSpPr>
          <a:xfrm>
            <a:off x="4800600" y="3790503"/>
            <a:ext cx="1153715" cy="1225351"/>
            <a:chOff x="3246294" y="2634257"/>
            <a:chExt cx="1153715" cy="1225351"/>
          </a:xfrm>
          <a:scene3d>
            <a:camera prst="orthographicFront"/>
            <a:lightRig rig="flat" dir="t"/>
          </a:scene3d>
        </p:grpSpPr>
        <p:sp>
          <p:nvSpPr>
            <p:cNvPr id="54" name="Rounded Rectangle 53"/>
            <p:cNvSpPr/>
            <p:nvPr/>
          </p:nvSpPr>
          <p:spPr>
            <a:xfrm>
              <a:off x="3246294"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5" name="Rounded Rectangle 6"/>
            <p:cNvSpPr txBox="1"/>
            <p:nvPr/>
          </p:nvSpPr>
          <p:spPr>
            <a:xfrm>
              <a:off x="3280085"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Effective Teaching Practices</a:t>
              </a:r>
            </a:p>
          </p:txBody>
        </p:sp>
      </p:grpSp>
      <p:grpSp>
        <p:nvGrpSpPr>
          <p:cNvPr id="58" name="Group 57"/>
          <p:cNvGrpSpPr/>
          <p:nvPr/>
        </p:nvGrpSpPr>
        <p:grpSpPr>
          <a:xfrm>
            <a:off x="6324600" y="2386383"/>
            <a:ext cx="1153715" cy="1225351"/>
            <a:chOff x="4796600" y="1220390"/>
            <a:chExt cx="1153715" cy="1225351"/>
          </a:xfrm>
          <a:scene3d>
            <a:camera prst="orthographicFront"/>
            <a:lightRig rig="flat" dir="t"/>
          </a:scene3d>
        </p:grpSpPr>
        <p:sp>
          <p:nvSpPr>
            <p:cNvPr id="62" name="Rounded Rectangle 61"/>
            <p:cNvSpPr/>
            <p:nvPr/>
          </p:nvSpPr>
          <p:spPr>
            <a:xfrm>
              <a:off x="4796600"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3" name="Rounded Rectangle 4"/>
            <p:cNvSpPr txBox="1"/>
            <p:nvPr/>
          </p:nvSpPr>
          <p:spPr>
            <a:xfrm>
              <a:off x="4830391"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Quality of Interactions</a:t>
              </a:r>
            </a:p>
          </p:txBody>
        </p:sp>
      </p:grpSp>
      <p:grpSp>
        <p:nvGrpSpPr>
          <p:cNvPr id="59" name="Group 58"/>
          <p:cNvGrpSpPr/>
          <p:nvPr/>
        </p:nvGrpSpPr>
        <p:grpSpPr>
          <a:xfrm>
            <a:off x="6324600" y="3800250"/>
            <a:ext cx="1153715" cy="1225351"/>
            <a:chOff x="4796600" y="2634257"/>
            <a:chExt cx="1153715" cy="1225351"/>
          </a:xfrm>
          <a:scene3d>
            <a:camera prst="orthographicFront"/>
            <a:lightRig rig="flat" dir="t"/>
          </a:scene3d>
        </p:grpSpPr>
        <p:sp>
          <p:nvSpPr>
            <p:cNvPr id="60" name="Rounded Rectangle 59"/>
            <p:cNvSpPr/>
            <p:nvPr/>
          </p:nvSpPr>
          <p:spPr>
            <a:xfrm>
              <a:off x="4796600"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1" name="Rounded Rectangle 6"/>
            <p:cNvSpPr txBox="1"/>
            <p:nvPr/>
          </p:nvSpPr>
          <p:spPr>
            <a:xfrm>
              <a:off x="4830391"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Supportive Environment</a:t>
              </a:r>
            </a:p>
          </p:txBody>
        </p:sp>
      </p:gr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 </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Academic Challenge</a:t>
            </a:r>
            <a:endParaRPr lang="en-US" sz="2800" b="1" u="sng" dirty="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aphicFrame>
        <p:nvGraphicFramePr>
          <p:cNvPr id="12" name="Group 2"/>
          <p:cNvGraphicFramePr>
            <a:graphicFrameLocks noGrp="1"/>
          </p:cNvGraphicFramePr>
          <p:nvPr>
            <p:ph idx="1"/>
            <p:extLst>
              <p:ext uri="{D42A27DB-BD31-4B8C-83A1-F6EECF244321}">
                <p14:modId xmlns:p14="http://schemas.microsoft.com/office/powerpoint/2010/main" val="2183181057"/>
              </p:ext>
            </p:extLst>
          </p:nvPr>
        </p:nvGraphicFramePr>
        <p:xfrm>
          <a:off x="1371600" y="1538309"/>
          <a:ext cx="7010396" cy="3447976"/>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Academic Challenge</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Higher-Order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38.5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38.9</a:t>
                      </a:r>
                    </a:p>
                    <a:p>
                      <a:pPr algn="ctr" rtl="0" fontAlgn="ct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Reflective &amp; Integrative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34.6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34.6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Learning Strategies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37.6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36.5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27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Quantitative Reasoning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27.8</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28.0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13" name="Group 73"/>
          <p:cNvGrpSpPr>
            <a:grpSpLocks/>
          </p:cNvGrpSpPr>
          <p:nvPr/>
        </p:nvGrpSpPr>
        <p:grpSpPr bwMode="auto">
          <a:xfrm>
            <a:off x="1905000" y="51054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24" name="Text Box 104"/>
          <p:cNvSpPr txBox="1">
            <a:spLocks noChangeArrowheads="1"/>
          </p:cNvSpPr>
          <p:nvPr/>
        </p:nvSpPr>
        <p:spPr bwMode="auto">
          <a:xfrm>
            <a:off x="7239000"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7924800" y="37373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7" name="Text Box 104"/>
          <p:cNvSpPr txBox="1">
            <a:spLocks noChangeArrowheads="1"/>
          </p:cNvSpPr>
          <p:nvPr/>
        </p:nvSpPr>
        <p:spPr bwMode="auto">
          <a:xfrm>
            <a:off x="7924800" y="463046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9" name="Text Box 104"/>
          <p:cNvSpPr txBox="1">
            <a:spLocks noChangeArrowheads="1"/>
          </p:cNvSpPr>
          <p:nvPr/>
        </p:nvSpPr>
        <p:spPr bwMode="auto">
          <a:xfrm>
            <a:off x="7239000" y="421334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2" name="Text Box 104"/>
          <p:cNvSpPr txBox="1">
            <a:spLocks noChangeArrowheads="1"/>
          </p:cNvSpPr>
          <p:nvPr/>
        </p:nvSpPr>
        <p:spPr bwMode="auto">
          <a:xfrm>
            <a:off x="3891516" y="420530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3" name="Text Box 104"/>
          <p:cNvSpPr txBox="1">
            <a:spLocks noChangeArrowheads="1"/>
          </p:cNvSpPr>
          <p:nvPr/>
        </p:nvSpPr>
        <p:spPr bwMode="auto">
          <a:xfrm>
            <a:off x="3870251"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6" name="Text Box 104"/>
          <p:cNvSpPr txBox="1">
            <a:spLocks noChangeArrowheads="1"/>
          </p:cNvSpPr>
          <p:nvPr/>
        </p:nvSpPr>
        <p:spPr bwMode="auto">
          <a:xfrm>
            <a:off x="3886200" y="322973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18" name="Text Box 104">
            <a:extLst>
              <a:ext uri="{FF2B5EF4-FFF2-40B4-BE49-F238E27FC236}">
                <a16:creationId xmlns:a16="http://schemas.microsoft.com/office/drawing/2014/main" id="{803B3ABE-2B00-4C9E-8C0F-85AD826EF0EF}"/>
              </a:ext>
            </a:extLst>
          </p:cNvPr>
          <p:cNvSpPr txBox="1">
            <a:spLocks noChangeArrowheads="1"/>
          </p:cNvSpPr>
          <p:nvPr/>
        </p:nvSpPr>
        <p:spPr bwMode="auto">
          <a:xfrm>
            <a:off x="7924800" y="420530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1" name="Text Box 104">
            <a:extLst>
              <a:ext uri="{FF2B5EF4-FFF2-40B4-BE49-F238E27FC236}">
                <a16:creationId xmlns:a16="http://schemas.microsoft.com/office/drawing/2014/main" id="{3DAD3911-F0CD-444F-A281-B0EB7ECBEB7E}"/>
              </a:ext>
            </a:extLst>
          </p:cNvPr>
          <p:cNvSpPr txBox="1">
            <a:spLocks noChangeArrowheads="1"/>
          </p:cNvSpPr>
          <p:nvPr/>
        </p:nvSpPr>
        <p:spPr bwMode="auto">
          <a:xfrm>
            <a:off x="6563832" y="41774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a:extLst>
              <a:ext uri="{FF2B5EF4-FFF2-40B4-BE49-F238E27FC236}">
                <a16:creationId xmlns:a16="http://schemas.microsoft.com/office/drawing/2014/main" id="{F177BC2C-9076-47A5-BF90-904C3350CE1E}"/>
              </a:ext>
            </a:extLst>
          </p:cNvPr>
          <p:cNvSpPr txBox="1">
            <a:spLocks noChangeArrowheads="1"/>
          </p:cNvSpPr>
          <p:nvPr/>
        </p:nvSpPr>
        <p:spPr bwMode="auto">
          <a:xfrm>
            <a:off x="6563832"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a:extLst>
              <a:ext uri="{FF2B5EF4-FFF2-40B4-BE49-F238E27FC236}">
                <a16:creationId xmlns:a16="http://schemas.microsoft.com/office/drawing/2014/main" id="{F71CEF09-A29A-42C4-B339-5DD96D36BB60}"/>
              </a:ext>
            </a:extLst>
          </p:cNvPr>
          <p:cNvSpPr txBox="1">
            <a:spLocks noChangeArrowheads="1"/>
          </p:cNvSpPr>
          <p:nvPr/>
        </p:nvSpPr>
        <p:spPr bwMode="auto">
          <a:xfrm>
            <a:off x="7239000" y="463046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9530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21" name="Text Box 104"/>
          <p:cNvSpPr txBox="1">
            <a:spLocks noChangeArrowheads="1"/>
          </p:cNvSpPr>
          <p:nvPr/>
        </p:nvSpPr>
        <p:spPr bwMode="auto">
          <a:xfrm>
            <a:off x="44196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37338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5105400" y="421245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graphicFrame>
        <p:nvGraphicFramePr>
          <p:cNvPr id="17" name="Group 2"/>
          <p:cNvGraphicFramePr>
            <a:graphicFrameLocks noGrp="1"/>
          </p:cNvGraphicFramePr>
          <p:nvPr>
            <p:ph idx="1"/>
            <p:extLst>
              <p:ext uri="{D42A27DB-BD31-4B8C-83A1-F6EECF244321}">
                <p14:modId xmlns:p14="http://schemas.microsoft.com/office/powerpoint/2010/main" val="4009720730"/>
              </p:ext>
            </p:extLst>
          </p:nvPr>
        </p:nvGraphicFramePr>
        <p:xfrm>
          <a:off x="1219202" y="2085412"/>
          <a:ext cx="7010396" cy="2547717"/>
        </p:xfrm>
        <a:graphic>
          <a:graphicData uri="http://schemas.openxmlformats.org/drawingml/2006/table">
            <a:tbl>
              <a:tblPr/>
              <a:tblGrid>
                <a:gridCol w="1523996">
                  <a:extLst>
                    <a:ext uri="{9D8B030D-6E8A-4147-A177-3AD203B41FA5}">
                      <a16:colId xmlns:a16="http://schemas.microsoft.com/office/drawing/2014/main" val="20000"/>
                    </a:ext>
                  </a:extLst>
                </a:gridCol>
                <a:gridCol w="781780">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Learning with Peers</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Collaborative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33.2</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33.0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Discussions with Diverse Others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31.2</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33.0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7" name="Text Box 104"/>
          <p:cNvSpPr txBox="1">
            <a:spLocks noChangeArrowheads="1"/>
          </p:cNvSpPr>
          <p:nvPr/>
        </p:nvSpPr>
        <p:spPr bwMode="auto">
          <a:xfrm>
            <a:off x="6419295" y="416628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7105095" y="41798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7791635" y="416628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30" name="Text Box 104"/>
          <p:cNvSpPr txBox="1">
            <a:spLocks noChangeArrowheads="1"/>
          </p:cNvSpPr>
          <p:nvPr/>
        </p:nvSpPr>
        <p:spPr bwMode="auto">
          <a:xfrm>
            <a:off x="6419295" y="370081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Rectangle 4"/>
          <p:cNvSpPr txBox="1">
            <a:spLocks noChangeArrowheads="1"/>
          </p:cNvSpPr>
          <p:nvPr/>
        </p:nvSpPr>
        <p:spPr>
          <a:xfrm>
            <a:off x="0" y="183357"/>
            <a:ext cx="9144000" cy="1054819"/>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dirty="0">
                <a:solidFill>
                  <a:srgbClr val="0000FF"/>
                </a:solidFill>
                <a:latin typeface="Cambria" panose="02040503050406030204" pitchFamily="18" charset="0"/>
                <a:cs typeface="Calibri" pitchFamily="34" charset="0"/>
              </a:rPr>
              <a:t>Performance Comparisons for UTRGV on</a:t>
            </a:r>
            <a:br>
              <a:rPr lang="en-US" sz="2800" b="1" kern="0" dirty="0">
                <a:solidFill>
                  <a:srgbClr val="0000FF"/>
                </a:solidFill>
                <a:latin typeface="Cambria" panose="02040503050406030204" pitchFamily="18" charset="0"/>
                <a:cs typeface="Calibri" pitchFamily="34" charset="0"/>
              </a:rPr>
            </a:br>
            <a:r>
              <a:rPr lang="en-US" sz="2800" b="1" kern="0" dirty="0">
                <a:solidFill>
                  <a:srgbClr val="0000FF"/>
                </a:solidFill>
                <a:latin typeface="Cambria" panose="02040503050406030204" pitchFamily="18" charset="0"/>
                <a:cs typeface="Calibri" pitchFamily="34" charset="0"/>
              </a:rPr>
              <a:t>Learning with Peers</a:t>
            </a:r>
            <a:endParaRPr lang="en-US" sz="2800" b="1" u="sng" kern="0" dirty="0">
              <a:solidFill>
                <a:srgbClr val="0000FF"/>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192247061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pSp>
        <p:nvGrpSpPr>
          <p:cNvPr id="13" name="Group 73"/>
          <p:cNvGrpSpPr>
            <a:grpSpLocks/>
          </p:cNvGrpSpPr>
          <p:nvPr/>
        </p:nvGrpSpPr>
        <p:grpSpPr bwMode="auto">
          <a:xfrm>
            <a:off x="1937551"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22" name="Group 2"/>
          <p:cNvGraphicFramePr>
            <a:graphicFrameLocks noGrp="1"/>
          </p:cNvGraphicFramePr>
          <p:nvPr>
            <p:ph idx="1"/>
            <p:extLst>
              <p:ext uri="{D42A27DB-BD31-4B8C-83A1-F6EECF244321}">
                <p14:modId xmlns:p14="http://schemas.microsoft.com/office/powerpoint/2010/main" val="2291888508"/>
              </p:ext>
            </p:extLst>
          </p:nvPr>
        </p:nvGraphicFramePr>
        <p:xfrm>
          <a:off x="1295400" y="1995550"/>
          <a:ext cx="7010396" cy="2547717"/>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Experiences with Faculty</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Peers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Student-Faculty Interaction</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20.9</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22.5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Effective Teaching Practices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40.5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38.4</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3" name="Text Box 104"/>
          <p:cNvSpPr txBox="1">
            <a:spLocks noChangeArrowheads="1"/>
          </p:cNvSpPr>
          <p:nvPr/>
        </p:nvSpPr>
        <p:spPr bwMode="auto">
          <a:xfrm>
            <a:off x="38100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6" name="Text Box 104"/>
          <p:cNvSpPr txBox="1">
            <a:spLocks noChangeArrowheads="1"/>
          </p:cNvSpPr>
          <p:nvPr/>
        </p:nvSpPr>
        <p:spPr bwMode="auto">
          <a:xfrm>
            <a:off x="44196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Text Box 104"/>
          <p:cNvSpPr txBox="1">
            <a:spLocks noChangeArrowheads="1"/>
          </p:cNvSpPr>
          <p:nvPr/>
        </p:nvSpPr>
        <p:spPr bwMode="auto">
          <a:xfrm>
            <a:off x="51054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4" name="Text Box 104"/>
          <p:cNvSpPr txBox="1">
            <a:spLocks noChangeArrowheads="1"/>
          </p:cNvSpPr>
          <p:nvPr/>
        </p:nvSpPr>
        <p:spPr bwMode="auto">
          <a:xfrm>
            <a:off x="3810000" y="36742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6" name="Text Box 104"/>
          <p:cNvSpPr txBox="1">
            <a:spLocks noChangeArrowheads="1"/>
          </p:cNvSpPr>
          <p:nvPr/>
        </p:nvSpPr>
        <p:spPr bwMode="auto">
          <a:xfrm>
            <a:off x="6502153" y="3674275"/>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Experiences with Faculty</a:t>
            </a:r>
            <a:endParaRPr lang="en-US" sz="2800" b="1" u="sng" dirty="0">
              <a:solidFill>
                <a:srgbClr val="0000FF"/>
              </a:solidFill>
              <a:latin typeface="Cambria" panose="02040503050406030204" pitchFamily="18" charset="0"/>
              <a:cs typeface="Calibri" pitchFamily="34" charset="0"/>
            </a:endParaRPr>
          </a:p>
        </p:txBody>
      </p:sp>
      <p:sp>
        <p:nvSpPr>
          <p:cNvPr id="18" name="Text Box 104">
            <a:extLst>
              <a:ext uri="{FF2B5EF4-FFF2-40B4-BE49-F238E27FC236}">
                <a16:creationId xmlns:a16="http://schemas.microsoft.com/office/drawing/2014/main" id="{0E887E45-1DFF-4CBA-805F-E3985BCD50B5}"/>
              </a:ext>
            </a:extLst>
          </p:cNvPr>
          <p:cNvSpPr txBox="1">
            <a:spLocks noChangeArrowheads="1"/>
          </p:cNvSpPr>
          <p:nvPr/>
        </p:nvSpPr>
        <p:spPr bwMode="auto">
          <a:xfrm>
            <a:off x="7813811" y="36742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Tree>
    <p:extLst>
      <p:ext uri="{BB962C8B-B14F-4D97-AF65-F5344CB8AC3E}">
        <p14:creationId xmlns:p14="http://schemas.microsoft.com/office/powerpoint/2010/main" val="3786735182"/>
      </p:ext>
    </p:extLst>
  </p:cSld>
  <p:clrMapOvr>
    <a:masterClrMapping/>
  </p:clrMapOvr>
  <p:transition spd="slow">
    <p:wipe/>
  </p:transition>
</p:sld>
</file>

<file path=ppt/theme/theme1.xml><?xml version="1.0" encoding="utf-8"?>
<a:theme xmlns:a="http://schemas.openxmlformats.org/drawingml/2006/main" name="Blends">
  <a:themeElements>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38173</TotalTime>
  <Words>1738</Words>
  <Application>Microsoft Office PowerPoint</Application>
  <PresentationFormat>On-screen Show (4:3)</PresentationFormat>
  <Paragraphs>306</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Arabic Typesetting</vt:lpstr>
      <vt:lpstr>Arial</vt:lpstr>
      <vt:lpstr>Calibri</vt:lpstr>
      <vt:lpstr>Cambria</vt:lpstr>
      <vt:lpstr>SPSS Marker Set</vt:lpstr>
      <vt:lpstr>Tahoma</vt:lpstr>
      <vt:lpstr>Times New Roman</vt:lpstr>
      <vt:lpstr>Wingdings</vt:lpstr>
      <vt:lpstr>Blends</vt:lpstr>
      <vt:lpstr>PowerPoint Presentation</vt:lpstr>
      <vt:lpstr>PowerPoint Presentation</vt:lpstr>
      <vt:lpstr>What is NSSE?</vt:lpstr>
      <vt:lpstr>Response Rate</vt:lpstr>
      <vt:lpstr>Four NSSE Themes for Student Engagement</vt:lpstr>
      <vt:lpstr>Engagement Indicators in NSSE Themes</vt:lpstr>
      <vt:lpstr>Performance Comparisons for UTRGV on  Academic Challenge</vt:lpstr>
      <vt:lpstr>PowerPoint Presentation</vt:lpstr>
      <vt:lpstr>Performance Comparisons for UTRGV on Experiences with Faculty</vt:lpstr>
      <vt:lpstr>Performance Comparisons for UTRGV on Campus Environment</vt:lpstr>
      <vt:lpstr>Satisfaction with UTRGV</vt:lpstr>
      <vt:lpstr>PowerPoint Presentation</vt:lpstr>
      <vt:lpstr>PowerPoint Presentation</vt:lpstr>
      <vt:lpstr>PowerPoint Presentation</vt:lpstr>
      <vt:lpstr>PowerPoint Presentation</vt:lpstr>
      <vt:lpstr>PowerPoint Presentation</vt:lpstr>
      <vt:lpstr>PowerPoint Presentation</vt:lpstr>
      <vt:lpstr>For detailed frequency tables and more information on NSSE Results</vt:lpstr>
    </vt:vector>
  </TitlesOfParts>
  <Company>The University of Texas-Pan American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UTPA-2011</dc:subject>
  <dc:creator>S.J. Sethi</dc:creator>
  <cp:keywords>UTPA, University of Texas-Pan American</cp:keywords>
  <dc:description>This presentation was prepared in Fall 2011 by S.J. Sethi.</dc:description>
  <cp:lastModifiedBy>SJ  Sethi</cp:lastModifiedBy>
  <cp:revision>1511</cp:revision>
  <cp:lastPrinted>2018-11-27T18:34:53Z</cp:lastPrinted>
  <dcterms:created xsi:type="dcterms:W3CDTF">1601-01-01T00:00:00Z</dcterms:created>
  <dcterms:modified xsi:type="dcterms:W3CDTF">2018-11-29T19:58:13Z</dcterms:modified>
  <cp:category>Presentation</cp:category>
  <cp:contentStatus>active</cp:contentStatus>
</cp:coreProperties>
</file>